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9" r:id="rId4"/>
    <p:sldId id="263" r:id="rId5"/>
    <p:sldId id="267" r:id="rId7"/>
    <p:sldId id="266" r:id="rId8"/>
    <p:sldId id="272" r:id="rId9"/>
    <p:sldId id="271" r:id="rId10"/>
    <p:sldId id="274" r:id="rId11"/>
    <p:sldId id="275" r:id="rId12"/>
    <p:sldId id="276" r:id="rId13"/>
    <p:sldId id="273" r:id="rId14"/>
    <p:sldId id="277" r:id="rId15"/>
    <p:sldId id="278" r:id="rId16"/>
    <p:sldId id="268" r:id="rId17"/>
    <p:sldId id="279" r:id="rId18"/>
    <p:sldId id="280" r:id="rId19"/>
    <p:sldId id="269" r:id="rId20"/>
    <p:sldId id="270" r:id="rId21"/>
    <p:sldId id="262"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0432" autoAdjust="0"/>
  </p:normalViewPr>
  <p:slideViewPr>
    <p:cSldViewPr snapToGrid="0">
      <p:cViewPr varScale="1">
        <p:scale>
          <a:sx n="74" d="100"/>
          <a:sy n="74" d="100"/>
        </p:scale>
        <p:origin x="5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1800" b="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元合金淬火</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是一种金属热处理工艺，过程通常为将合金加热到特定温度并保持一段时间，使合金内部组织均匀化，然后迅速冷却。快速冷却时，由于冷却速度极快，合金中的原子来不及扩散回到平衡态位置，从而形成非平衡态的组织，这种组织往往具有较高的硬度和强度，但韧性可能会有所下降。</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例如在钢铁淬火过程中，加热后快速冷却可以得到马氏体组织，具有高硬度的特点。不同的元合金根据其自身特性，在淬火温度、冷却介质选择等方面都有所不同。</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旋节分解</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是过饱和固溶体中因扩散效应引发的相分离过程。它分两阶段，先由浓度波动产生新相核并生长，后以大晶粒吞并小晶粒的合并过程为主。</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晶粒半径变化率与溶质浓度等相关，存在临界半径决定晶粒生长或溶解。随着时间推移，晶粒尺寸分布趋近特定函数</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影响因素：晶体各向异性、晶体有序性和弹性应变等。</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解释如何通过</a:t>
            </a:r>
            <a:r>
              <a:rPr lang="en-US" altLang="zh-CN" dirty="0"/>
              <a:t>C(r)</a:t>
            </a:r>
            <a:r>
              <a:rPr lang="zh-CN" altLang="en-US" dirty="0"/>
              <a:t>来确定</a:t>
            </a:r>
            <a:r>
              <a:rPr lang="en-US" altLang="zh-CN" dirty="0"/>
              <a:t>R</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淬火温度主要影响演化的速率，温度越低其演化得越慢，到达线性增长率的时间越久。</a:t>
            </a:r>
            <a:endParaRPr lang="zh-CN" altLang="en-US" sz="1200" dirty="0"/>
          </a:p>
          <a:p>
            <a:r>
              <a:rPr lang="zh-CN" altLang="en-US" dirty="0"/>
              <a:t>淬火温度的深浅直接影响体系的相分离动力学，包括**形态演化**、**标度行为**和**域增长动力学**</a:t>
            </a:r>
            <a:endParaRPr lang="zh-CN" altLang="en-US" dirty="0"/>
          </a:p>
          <a:p>
            <a:r>
              <a:rPr lang="zh-CN" altLang="en-US" dirty="0"/>
              <a:t>（1）深淬火：热波动较弱</a:t>
            </a:r>
            <a:endParaRPr lang="zh-CN" altLang="en-US" dirty="0"/>
          </a:p>
          <a:p>
            <a:r>
              <a:rPr lang="zh-CN" altLang="en-US" dirty="0"/>
              <a:t> 初始阶段，由于深度不稳定，体系迅速形成大量小的种子相（初始扰动）， 产生具有高曲率的小域</a:t>
            </a:r>
            <a:endParaRPr lang="zh-CN" altLang="en-US" dirty="0"/>
          </a:p>
          <a:p>
            <a:r>
              <a:rPr lang="zh-CN" altLang="en-US" dirty="0"/>
              <a:t>域增长主要依赖于界面的驱动力（界面能量的降低）。 热波动较弱，体系难以克服能垒，小域的合并较慢。过渡增长阶段较长，域增长指数小于1/3</a:t>
            </a:r>
            <a:endParaRPr lang="zh-CN" altLang="en-US" dirty="0"/>
          </a:p>
          <a:p>
            <a:r>
              <a:rPr lang="zh-CN" altLang="en-US" dirty="0"/>
              <a:t>形态为分散的孤岛状</a:t>
            </a:r>
            <a:endParaRPr lang="zh-CN" altLang="en-US" dirty="0"/>
          </a:p>
          <a:p>
            <a:r>
              <a:rPr lang="zh-CN" altLang="en-US" dirty="0"/>
              <a:t>（2）中等淬火（介于深浅</a:t>
            </a:r>
            <a:r>
              <a:rPr lang="zh-CN" altLang="en-US" dirty="0"/>
              <a:t>之间）</a:t>
            </a:r>
            <a:endParaRPr lang="zh-CN" altLang="en-US" dirty="0"/>
          </a:p>
          <a:p>
            <a:r>
              <a:rPr lang="zh-CN" altLang="en-US" dirty="0"/>
              <a:t>形态演化介于深淬火和浅淬火之间。域增长速率适中，</a:t>
            </a:r>
            <a:endParaRPr lang="zh-CN" altLang="en-US" dirty="0"/>
          </a:p>
          <a:p>
            <a:r>
              <a:rPr lang="zh-CN" altLang="en-US" dirty="0"/>
              <a:t>域形态也较规则和稳定，热噪声在初期有助于域的演化，但对界面动力学的影响有限。</a:t>
            </a:r>
            <a:endParaRPr lang="zh-CN" altLang="en-US" dirty="0"/>
          </a:p>
          <a:p>
            <a:r>
              <a:rPr lang="zh-CN" altLang="en-US" dirty="0"/>
              <a:t>（3）浅淬火：接近临界温度</a:t>
            </a:r>
            <a:endParaRPr lang="zh-CN" altLang="en-US" dirty="0"/>
          </a:p>
          <a:p>
            <a:r>
              <a:rPr lang="zh-CN" altLang="en-US" dirty="0"/>
              <a:t>初始形成域块数量较少。热波动显著，界面能垒更容易被克服。体系中的域增长更容易实现，通过扩散驱动域合并，迅速进入**标度增长阶段**。域的形态更加连续，双连续网络结构（bicontinuous morphology）较为常见。</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升高维度到</a:t>
            </a:r>
            <a:r>
              <a:rPr lang="en-US" altLang="zh-CN" sz="1200" dirty="0"/>
              <a:t>3D</a:t>
            </a:r>
            <a:r>
              <a:rPr lang="zh-CN" altLang="en-US" sz="1200" dirty="0"/>
              <a:t>，可见结果差别不大。</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a</a:t>
            </a:r>
            <a:r>
              <a:rPr lang="zh-CN" altLang="en-US" dirty="0"/>
              <a:t>）初态要求</a:t>
            </a:r>
            <a:r>
              <a:rPr lang="en-US" altLang="zh-CN" dirty="0"/>
              <a:t>AB</a:t>
            </a:r>
            <a:r>
              <a:rPr lang="zh-CN" altLang="en-US" dirty="0"/>
              <a:t>两种金属原子个数相同，在其中随机选择一个作为空穴。题目要求解释为什么初态随机分布对应的是无限温度的情形。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解答：</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无限温度对应于系统处于完全无序的状态，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和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原子随机分布，没有任何有序性，这类似于在无限温度下系统没有形成任何有序结构的状态。因此，这种随机分布的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和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 </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原子加上一个空位的配置对应于无限温度。</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叙述空穴主导动力学相比自选交换动力学的优点：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、自旋交换动力学：域的增长非常缓慢。浪费计算机时间检查不同的最近邻原子，跟踪它们的位置。</a:t>
            </a:r>
            <a:endParaRPr lang="en-US" altLang="zh-CN" dirty="0"/>
          </a:p>
          <a:p>
            <a:r>
              <a:rPr lang="en-US" altLang="zh-CN" dirty="0"/>
              <a:t>2</a:t>
            </a:r>
            <a:r>
              <a:rPr lang="zh-CN" altLang="en-US" dirty="0"/>
              <a:t>、空位介导的动力学：缩放行为会在更早的时间开始。需要一个数组来跟踪每个晶格位置的原子类型，并需要变量来跟踪单个空位的位置。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、合理性：真实合金中的空位数量也很小，可以通过只包含一个空位来进行模拟，蒙特卡罗在方形晶格上唯一可能的移动是将空位与其四个相邻原子之一交换。</a:t>
            </a:r>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根据</a:t>
            </a:r>
            <a:r>
              <a:rPr lang="en-US" altLang="zh-CN" dirty="0"/>
              <a:t>L</a:t>
            </a:r>
            <a:r>
              <a:rPr lang="zh-CN" altLang="en-US" dirty="0"/>
              <a:t>奇偶分类，先排列好元素，</a:t>
            </a:r>
            <a:r>
              <a:rPr lang="en-US" altLang="zh-CN" dirty="0" err="1"/>
              <a:t>randperm</a:t>
            </a:r>
            <a:r>
              <a:rPr lang="zh-CN" altLang="en-US" dirty="0"/>
              <a:t>函数随机打乱顺序，</a:t>
            </a:r>
            <a:r>
              <a:rPr lang="en-US" altLang="zh-CN" dirty="0"/>
              <a:t>reshape</a:t>
            </a:r>
            <a:r>
              <a:rPr lang="zh-CN" altLang="en-US" dirty="0"/>
              <a:t>函数重组为</a:t>
            </a:r>
            <a:r>
              <a:rPr lang="en-US" altLang="zh-CN" dirty="0"/>
              <a:t>L*L</a:t>
            </a:r>
            <a:r>
              <a:rPr lang="zh-CN" altLang="en-US" dirty="0"/>
              <a:t>矩阵。</a:t>
            </a:r>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6" name="矩形 55"/>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55" name="组合 54"/>
          <p:cNvGrpSpPr/>
          <p:nvPr userDrawn="1"/>
        </p:nvGrpSpPr>
        <p:grpSpPr>
          <a:xfrm>
            <a:off x="5983508" y="-921677"/>
            <a:ext cx="6299200" cy="8018952"/>
            <a:chOff x="7914541" y="1592491"/>
            <a:chExt cx="4277459" cy="5445253"/>
          </a:xfrm>
          <a:solidFill>
            <a:schemeClr val="accent1">
              <a:alpha val="50000"/>
            </a:schemeClr>
          </a:solidFill>
        </p:grpSpPr>
        <p:sp>
          <p:nvSpPr>
            <p:cNvPr id="10" name="任意多边形: 形状 9"/>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任意多边形: 形状 10"/>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3" name="任意多边形: 形状 12"/>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4" name="任意多边形: 形状 13"/>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2" name="任意多边形: 形状 21"/>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3" name="任意多边形: 形状 22"/>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4" name="组合 23"/>
            <p:cNvGrpSpPr/>
            <p:nvPr/>
          </p:nvGrpSpPr>
          <p:grpSpPr>
            <a:xfrm>
              <a:off x="7914541" y="5088731"/>
              <a:ext cx="4277459" cy="1949013"/>
              <a:chOff x="5216937" y="3751707"/>
              <a:chExt cx="1767459" cy="805338"/>
            </a:xfrm>
            <a:grpFill/>
          </p:grpSpPr>
          <p:sp>
            <p:nvSpPr>
              <p:cNvPr id="25" name="任意多边形: 形状 24"/>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6" name="任意多边形: 形状 25"/>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7" name="任意多边形: 形状 26"/>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9" name="任意多边形: 形状 28"/>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30" name="任意多边形: 形状 29"/>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sp>
        <p:nvSpPr>
          <p:cNvPr id="2" name="标题 1"/>
          <p:cNvSpPr>
            <a:spLocks noGrp="1"/>
          </p:cNvSpPr>
          <p:nvPr>
            <p:ph type="ctrTitle"/>
          </p:nvPr>
        </p:nvSpPr>
        <p:spPr>
          <a:xfrm>
            <a:off x="1629346" y="2752832"/>
            <a:ext cx="9889553" cy="757130"/>
          </a:xfrm>
        </p:spPr>
        <p:txBody>
          <a:bodyPr vert="horz" wrap="square" lIns="91440" tIns="45720" rIns="91440" bIns="45720" rtlCol="0" anchor="b">
            <a:spAutoFit/>
          </a:bodyPr>
          <a:lstStyle>
            <a:lvl1pPr>
              <a:defRPr lang="zh-CN" altLang="en-US" sz="4800" b="1" dirty="0"/>
            </a:lvl1pPr>
          </a:lstStyle>
          <a:p>
            <a:pPr lvl="0" defTabSz="914400"/>
            <a:r>
              <a:rPr lang="en-US" altLang="zh-CN" dirty="0"/>
              <a:t>Click to edit Master title style</a:t>
            </a:r>
            <a:endParaRPr lang="zh-CN" altLang="en-US" dirty="0"/>
          </a:p>
        </p:txBody>
      </p:sp>
      <p:sp>
        <p:nvSpPr>
          <p:cNvPr id="3" name="副标题 2"/>
          <p:cNvSpPr>
            <a:spLocks noGrp="1"/>
          </p:cNvSpPr>
          <p:nvPr>
            <p:ph type="subTitle" idx="1"/>
          </p:nvPr>
        </p:nvSpPr>
        <p:spPr>
          <a:xfrm>
            <a:off x="1629346" y="3509962"/>
            <a:ext cx="9889553"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400"/>
            <a:r>
              <a:rPr lang="en-US" altLang="zh-CN"/>
              <a:t>Click to edit Master subtitle style</a:t>
            </a:r>
            <a:endParaRPr lang="zh-CN" altLang="en-US" dirty="0"/>
          </a:p>
        </p:txBody>
      </p:sp>
      <p:sp>
        <p:nvSpPr>
          <p:cNvPr id="8" name="文本占位符 7"/>
          <p:cNvSpPr>
            <a:spLocks noGrp="1"/>
          </p:cNvSpPr>
          <p:nvPr>
            <p:ph type="body" sz="quarter" idx="13" hasCustomPrompt="1"/>
          </p:nvPr>
        </p:nvSpPr>
        <p:spPr>
          <a:xfrm>
            <a:off x="1629346" y="5541558"/>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9" name="文本占位符 8"/>
          <p:cNvSpPr>
            <a:spLocks noGrp="1"/>
          </p:cNvSpPr>
          <p:nvPr>
            <p:ph type="body" sz="quarter" idx="14" hasCustomPrompt="1"/>
          </p:nvPr>
        </p:nvSpPr>
        <p:spPr>
          <a:xfrm>
            <a:off x="1629346" y="5837829"/>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grpSp>
        <p:nvGrpSpPr>
          <p:cNvPr id="54" name="组合 53"/>
          <p:cNvGrpSpPr/>
          <p:nvPr userDrawn="1"/>
        </p:nvGrpSpPr>
        <p:grpSpPr>
          <a:xfrm>
            <a:off x="0" y="-186450"/>
            <a:ext cx="3232530" cy="4114943"/>
            <a:chOff x="-1083009" y="-1005135"/>
            <a:chExt cx="3232530" cy="4114943"/>
          </a:xfrm>
          <a:solidFill>
            <a:schemeClr val="accent1">
              <a:alpha val="50000"/>
            </a:schemeClr>
          </a:solidFill>
        </p:grpSpPr>
        <p:sp>
          <p:nvSpPr>
            <p:cNvPr id="35" name="任意多边形: 形状 34"/>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4" name="任意多边形: 形状 43"/>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5" name="任意多边形: 形状 44"/>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8" name="任意多边形: 形状 47"/>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9" name="任意多边形: 形状 48"/>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50" name="任意多边形: 形状 49"/>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51" name="任意多边形: 形状 50"/>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52" name="任意多边形: 形状 51"/>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12" name="文本占位符 11"/>
          <p:cNvSpPr>
            <a:spLocks noGrp="1"/>
          </p:cNvSpPr>
          <p:nvPr>
            <p:ph type="body" sz="quarter" idx="15" hasCustomPrompt="1"/>
          </p:nvPr>
        </p:nvSpPr>
        <p:spPr>
          <a:xfrm>
            <a:off x="1629346" y="1130300"/>
            <a:ext cx="1039091" cy="296271"/>
          </a:xfrm>
        </p:spPr>
        <p:txBody>
          <a:bodyPr vert="horz" wrap="none" lIns="91440" tIns="45720" rIns="91440" bIns="45720" rtlCol="0" anchor="ctr">
            <a:norm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矩形 6"/>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6" name="组合 25"/>
          <p:cNvGrpSpPr/>
          <p:nvPr userDrawn="1"/>
        </p:nvGrpSpPr>
        <p:grpSpPr>
          <a:xfrm flipH="1" flipV="1">
            <a:off x="10033000" y="4342169"/>
            <a:ext cx="2175086" cy="2768839"/>
            <a:chOff x="-1083009" y="-1005135"/>
            <a:chExt cx="3232530" cy="4114943"/>
          </a:xfrm>
          <a:solidFill>
            <a:schemeClr val="accent1">
              <a:alpha val="50000"/>
            </a:schemeClr>
          </a:solidFill>
        </p:grpSpPr>
        <p:sp>
          <p:nvSpPr>
            <p:cNvPr id="27" name="任意多边形: 形状 26"/>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29" name="任意多边形: 形状 28"/>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0" name="任意多边形: 形状 29"/>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1" name="任意多边形: 形状 30"/>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2" name="任意多边形: 形状 31"/>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3" name="任意多边形: 形状 32"/>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4" name="任意多边形: 形状 33"/>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35" name="任意多边形: 形状 34"/>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8" name="组合 7"/>
          <p:cNvGrpSpPr/>
          <p:nvPr userDrawn="1"/>
        </p:nvGrpSpPr>
        <p:grpSpPr>
          <a:xfrm>
            <a:off x="0" y="-186450"/>
            <a:ext cx="1295400" cy="1649017"/>
            <a:chOff x="-1083009" y="-1005135"/>
            <a:chExt cx="3232530" cy="4114943"/>
          </a:xfrm>
          <a:solidFill>
            <a:schemeClr val="accent1">
              <a:alpha val="50000"/>
            </a:schemeClr>
          </a:solidFill>
        </p:grpSpPr>
        <p:sp>
          <p:nvSpPr>
            <p:cNvPr id="9" name="任意多边形: 形状 8"/>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10" name="任意多边形: 形状 9"/>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11" name="任意多边形: 形状 10"/>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12" name="任意多边形: 形状 11"/>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13" name="任意多边形: 形状 12"/>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14" name="任意多边形: 形状 13"/>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22" name="任意多边形: 形状 21"/>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23" name="任意多边形: 形状 22"/>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24" name="任意多边形: 形状 23"/>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25" name="任意多边形: 形状 24"/>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4" name="日期占位符 3"/>
          <p:cNvSpPr>
            <a:spLocks noGrp="1"/>
          </p:cNvSpPr>
          <p:nvPr>
            <p:ph type="dt" sz="half" idx="10"/>
          </p:nvPr>
        </p:nvSpPr>
        <p:spPr/>
        <p:txBody>
          <a:bodyPr/>
          <a:lstStyle/>
          <a:p>
            <a:fld id="{3BC5AEBE-086C-4980-A4E1-E89EE17EFF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7F65B630-C7FF-41C0-9923-C5E5E29EED81}"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12" name="矩形 11"/>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文本占位符 8"/>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日期占位符 3"/>
          <p:cNvSpPr>
            <a:spLocks noGrp="1"/>
          </p:cNvSpPr>
          <p:nvPr>
            <p:ph type="dt" sz="half" idx="11"/>
          </p:nvPr>
        </p:nvSpPr>
        <p:spPr/>
        <p:txBody>
          <a:bodyPr/>
          <a:lstStyle/>
          <a:p>
            <a:fld id="{AC4CC43B-9EB6-4465-8B1A-3F7180DAD0DF}" type="datetime1">
              <a:rPr lang="zh-CN" altLang="en-US" smtClean="0"/>
            </a:fld>
            <a:endParaRPr lang="en-US" altLang="zh-CN"/>
          </a:p>
        </p:txBody>
      </p:sp>
      <p:cxnSp>
        <p:nvCxnSpPr>
          <p:cNvPr id="10" name="直接连接符 9"/>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任意多边形: 形状 10"/>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3" name="组合 12"/>
          <p:cNvGrpSpPr/>
          <p:nvPr userDrawn="1"/>
        </p:nvGrpSpPr>
        <p:grpSpPr>
          <a:xfrm flipH="1" flipV="1">
            <a:off x="10033000" y="4342169"/>
            <a:ext cx="2175086" cy="2768839"/>
            <a:chOff x="-1083009" y="-1005135"/>
            <a:chExt cx="3232530" cy="4114943"/>
          </a:xfrm>
          <a:solidFill>
            <a:schemeClr val="accent1">
              <a:alpha val="50000"/>
            </a:schemeClr>
          </a:solidFill>
        </p:grpSpPr>
        <p:sp>
          <p:nvSpPr>
            <p:cNvPr id="14" name="任意多边形: 形状 13"/>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22" name="任意多边形: 形状 21"/>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23" name="任意多边形: 形状 22"/>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24" name="任意多边形: 形状 23"/>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25" name="任意多边形: 形状 24"/>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26" name="任意多边形: 形状 25"/>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27" name="任意多边形: 形状 26"/>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29" name="任意多边形: 形状 28"/>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30" name="任意多边形: 形状 29"/>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31" name="组合 30"/>
          <p:cNvGrpSpPr/>
          <p:nvPr userDrawn="1"/>
        </p:nvGrpSpPr>
        <p:grpSpPr>
          <a:xfrm>
            <a:off x="0" y="-186450"/>
            <a:ext cx="1295400" cy="1649017"/>
            <a:chOff x="-1083009" y="-1005135"/>
            <a:chExt cx="3232530" cy="4114943"/>
          </a:xfrm>
          <a:solidFill>
            <a:schemeClr val="accent1">
              <a:alpha val="50000"/>
            </a:schemeClr>
          </a:solidFill>
        </p:grpSpPr>
        <p:sp>
          <p:nvSpPr>
            <p:cNvPr id="32" name="任意多边形: 形状 31"/>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3" name="任意多边形: 形状 32"/>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4" name="任意多边形: 形状 33"/>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5" name="任意多边形: 形状 34"/>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4" name="任意多边形: 形状 43"/>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5" name="任意多边形: 形状 44"/>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6" name="任意多边形: 形状 45"/>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8" name="任意多边形: 形状 47"/>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49" name="灯片编号占位符 48"/>
          <p:cNvSpPr>
            <a:spLocks noGrp="1"/>
          </p:cNvSpPr>
          <p:nvPr>
            <p:ph type="sldNum" sz="quarter" idx="12"/>
          </p:nvPr>
        </p:nvSpPr>
        <p:spPr>
          <a:xfrm>
            <a:off x="8857452" y="6438900"/>
            <a:ext cx="2661448" cy="215900"/>
          </a:xfrm>
        </p:spPr>
        <p:txBody>
          <a:bodyPr/>
          <a:lstStyle>
            <a:lvl1pPr>
              <a:defRPr>
                <a:solidFill>
                  <a:schemeClr val="bg1"/>
                </a:solidFill>
              </a:defRPr>
            </a:lvl1pPr>
          </a:lstStyle>
          <a:p>
            <a:fld id="{7F65B630-C7FF-41C0-9923-C5E5E29EED81}" type="slidenum">
              <a:rPr lang="en-GB" smtClean="0"/>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矩形 6"/>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标题 1"/>
          <p:cNvSpPr>
            <a:spLocks noGrp="1"/>
          </p:cNvSpPr>
          <p:nvPr>
            <p:ph type="title"/>
          </p:nvPr>
        </p:nvSpPr>
        <p:spPr>
          <a:xfrm>
            <a:off x="3656802" y="1843505"/>
            <a:ext cx="5731164" cy="1219886"/>
          </a:xfrm>
        </p:spPr>
        <p:txBody>
          <a:bodyPr vert="horz" lIns="91440" tIns="45720" rIns="91440" bIns="45720" rtlCol="0" anchor="b">
            <a:spAutoFit/>
          </a:bodyPr>
          <a:lstStyle>
            <a:lvl1pPr>
              <a:lnSpc>
                <a:spcPct val="120000"/>
              </a:lnSpc>
              <a:defRPr lang="zh-CN" altLang="en-US" sz="3200"/>
            </a:lvl1pPr>
          </a:lstStyle>
          <a:p>
            <a:pPr lvl="0" defTabSz="914400"/>
            <a:r>
              <a:rPr lang="en-US" altLang="zh-CN" dirty="0"/>
              <a:t>Click to edit Master title style</a:t>
            </a:r>
            <a:endParaRPr lang="zh-CN" altLang="en-US" dirty="0"/>
          </a:p>
        </p:txBody>
      </p:sp>
      <p:sp>
        <p:nvSpPr>
          <p:cNvPr id="3" name="文本占位符 2"/>
          <p:cNvSpPr>
            <a:spLocks noGrp="1"/>
          </p:cNvSpPr>
          <p:nvPr>
            <p:ph type="body" idx="1"/>
          </p:nvPr>
        </p:nvSpPr>
        <p:spPr>
          <a:xfrm>
            <a:off x="3656802" y="3063392"/>
            <a:ext cx="5731164" cy="951058"/>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endParaRPr lang="en-US" altLang="zh-CN" dirty="0"/>
          </a:p>
        </p:txBody>
      </p:sp>
      <p:sp>
        <p:nvSpPr>
          <p:cNvPr id="4" name="日期占位符 3"/>
          <p:cNvSpPr>
            <a:spLocks noGrp="1"/>
          </p:cNvSpPr>
          <p:nvPr>
            <p:ph type="dt" sz="half" idx="10"/>
          </p:nvPr>
        </p:nvSpPr>
        <p:spPr/>
        <p:txBody>
          <a:bodyPr/>
          <a:lstStyle/>
          <a:p>
            <a:fld id="{6834F10D-3A58-4285-A9DB-D9098A7BEDD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zh-CN" altLang="en-US" smtClean="0"/>
            </a:fld>
            <a:endParaRPr lang="zh-CN" altLang="en-US"/>
          </a:p>
        </p:txBody>
      </p:sp>
      <p:grpSp>
        <p:nvGrpSpPr>
          <p:cNvPr id="8" name="组合 7"/>
          <p:cNvGrpSpPr/>
          <p:nvPr userDrawn="1"/>
        </p:nvGrpSpPr>
        <p:grpSpPr>
          <a:xfrm flipH="1">
            <a:off x="-493114" y="-921677"/>
            <a:ext cx="6299200" cy="8018952"/>
            <a:chOff x="7914541" y="1592491"/>
            <a:chExt cx="4277459" cy="5445253"/>
          </a:xfrm>
          <a:solidFill>
            <a:schemeClr val="accent1">
              <a:alpha val="50000"/>
            </a:schemeClr>
          </a:solidFill>
        </p:grpSpPr>
        <p:sp>
          <p:nvSpPr>
            <p:cNvPr id="9" name="任意多边形: 形状 8"/>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0" name="任意多边形: 形状 9"/>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1" name="任意多边形: 形状 10"/>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2" name="任意多边形: 形状 11"/>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3" name="任意多边形: 形状 12"/>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4" name="任意多边形: 形状 13"/>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2" name="组合 21"/>
            <p:cNvGrpSpPr/>
            <p:nvPr/>
          </p:nvGrpSpPr>
          <p:grpSpPr>
            <a:xfrm>
              <a:off x="7914541" y="5088731"/>
              <a:ext cx="4277459" cy="1949013"/>
              <a:chOff x="5216937" y="3751707"/>
              <a:chExt cx="1767459" cy="805338"/>
            </a:xfrm>
            <a:grpFill/>
          </p:grpSpPr>
          <p:sp>
            <p:nvSpPr>
              <p:cNvPr id="23" name="任意多边形: 形状 22"/>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4" name="任意多边形: 形状 23"/>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5" name="任意多边形: 形状 24"/>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6" name="任意多边形: 形状 25"/>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7" name="任意多边形: 形状 26"/>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nvGrpSpPr>
          <p:cNvPr id="31" name="组合 30"/>
          <p:cNvGrpSpPr/>
          <p:nvPr userDrawn="1"/>
        </p:nvGrpSpPr>
        <p:grpSpPr>
          <a:xfrm flipH="1">
            <a:off x="9048610" y="-186450"/>
            <a:ext cx="3232530" cy="4114943"/>
            <a:chOff x="-1083009" y="-1005135"/>
            <a:chExt cx="3232530" cy="4114943"/>
          </a:xfrm>
          <a:solidFill>
            <a:schemeClr val="accent1">
              <a:alpha val="50000"/>
            </a:schemeClr>
          </a:solidFill>
        </p:grpSpPr>
        <p:sp>
          <p:nvSpPr>
            <p:cNvPr id="32" name="任意多边形: 形状 31"/>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3" name="任意多边形: 形状 32"/>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4" name="任意多边形: 形状 33"/>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5" name="任意多边形: 形状 34"/>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4" name="任意多边形: 形状 43"/>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5" name="任意多边形: 形状 44"/>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6" name="任意多边形: 形状 45"/>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8" name="任意多边形: 形状 47"/>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30" name="文本占位符 29"/>
          <p:cNvSpPr>
            <a:spLocks noGrp="1"/>
          </p:cNvSpPr>
          <p:nvPr>
            <p:ph type="body" sz="quarter" idx="13" hasCustomPrompt="1"/>
          </p:nvPr>
        </p:nvSpPr>
        <p:spPr>
          <a:xfrm>
            <a:off x="9477106" y="2271041"/>
            <a:ext cx="1127232" cy="1107996"/>
          </a:xfrm>
        </p:spPr>
        <p:txBody>
          <a:bodyPr wrap="none" anchor="b">
            <a:spAutoFit/>
          </a:bodyPr>
          <a:lstStyle>
            <a:lvl1pPr marL="0" indent="0">
              <a:lnSpc>
                <a:spcPct val="100000"/>
              </a:lnSpc>
              <a:spcBef>
                <a:spcPts val="0"/>
              </a:spcBef>
              <a:buFontTx/>
              <a:buNone/>
              <a:defRPr sz="6600" b="1"/>
            </a:lvl1pPr>
            <a:lvl2pPr indent="0">
              <a:lnSpc>
                <a:spcPct val="100000"/>
              </a:lnSpc>
              <a:buFontTx/>
              <a:buNone/>
              <a:defRPr/>
            </a:lvl2pPr>
            <a:lvl3pPr indent="0">
              <a:lnSpc>
                <a:spcPct val="100000"/>
              </a:lnSpc>
              <a:buFontTx/>
              <a:buNone/>
              <a:defRPr/>
            </a:lvl3pPr>
            <a:lvl4pPr indent="0">
              <a:lnSpc>
                <a:spcPct val="100000"/>
              </a:lnSpc>
              <a:buFontTx/>
              <a:buNone/>
              <a:defRPr/>
            </a:lvl4pPr>
            <a:lvl5pPr indent="0">
              <a:lnSpc>
                <a:spcPct val="100000"/>
              </a:lnSpc>
              <a:buFontTx/>
              <a:buNone/>
              <a:defRPr/>
            </a:lvl5pPr>
          </a:lstStyle>
          <a:p>
            <a:pPr lvl="0"/>
            <a:r>
              <a:rPr lang="en-GB" altLang="zh-CN" dirty="0"/>
              <a:t>01</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 name="矩形 43"/>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45" name="组合 44"/>
          <p:cNvGrpSpPr/>
          <p:nvPr userDrawn="1"/>
        </p:nvGrpSpPr>
        <p:grpSpPr>
          <a:xfrm flipH="1" flipV="1">
            <a:off x="10033000" y="4342169"/>
            <a:ext cx="2175086" cy="2768839"/>
            <a:chOff x="-1083009" y="-1005135"/>
            <a:chExt cx="3232530" cy="4114943"/>
          </a:xfrm>
          <a:solidFill>
            <a:schemeClr val="accent1">
              <a:alpha val="50000"/>
            </a:schemeClr>
          </a:solidFill>
        </p:grpSpPr>
        <p:sp>
          <p:nvSpPr>
            <p:cNvPr id="46" name="任意多边形: 形状 45"/>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48" name="任意多边形: 形状 47"/>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49" name="任意多边形: 形状 48"/>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50" name="任意多边形: 形状 49"/>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51" name="任意多边形: 形状 50"/>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52" name="任意多边形: 形状 51"/>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53" name="任意多边形: 形状 52"/>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54" name="任意多边形: 形状 53"/>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55" name="任意多边形: 形状 54"/>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56" name="任意多边形: 形状 55"/>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57" name="任意多边形: 形状 56"/>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58" name="任意多边形: 形状 57"/>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59" name="任意多边形: 形状 58"/>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60" name="任意多边形: 形状 59"/>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61" name="任意多边形: 形状 60"/>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62" name="任意多边形: 形状 61"/>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63" name="组合 62"/>
          <p:cNvGrpSpPr/>
          <p:nvPr userDrawn="1"/>
        </p:nvGrpSpPr>
        <p:grpSpPr>
          <a:xfrm>
            <a:off x="0" y="-186450"/>
            <a:ext cx="1295400" cy="1649017"/>
            <a:chOff x="-1083009" y="-1005135"/>
            <a:chExt cx="3232530" cy="4114943"/>
          </a:xfrm>
          <a:solidFill>
            <a:schemeClr val="accent1">
              <a:alpha val="50000"/>
            </a:schemeClr>
          </a:solidFill>
        </p:grpSpPr>
        <p:sp>
          <p:nvSpPr>
            <p:cNvPr id="64" name="任意多边形: 形状 63"/>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65" name="任意多边形: 形状 64"/>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66" name="任意多边形: 形状 65"/>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67" name="任意多边形: 形状 66"/>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68" name="任意多边形: 形状 67"/>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69" name="任意多边形: 形状 68"/>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70" name="任意多边形: 形状 69"/>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71" name="任意多边形: 形状 70"/>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72" name="任意多边形: 形状 71"/>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73" name="任意多边形: 形状 72"/>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74" name="任意多边形: 形状 73"/>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75" name="任意多边形: 形状 74"/>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76" name="任意多边形: 形状 75"/>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77" name="任意多边形: 形状 76"/>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78" name="任意多边形: 形状 77"/>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79" name="任意多边形: 形状 78"/>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80" name="任意多边形: 形状 79"/>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81" name="灯片编号占位符 80"/>
          <p:cNvSpPr>
            <a:spLocks noGrp="1"/>
          </p:cNvSpPr>
          <p:nvPr>
            <p:ph type="sldNum" sz="quarter" idx="12"/>
          </p:nvPr>
        </p:nvSpPr>
        <p:spPr>
          <a:xfrm>
            <a:off x="8857452" y="6438900"/>
            <a:ext cx="2661448" cy="215900"/>
          </a:xfrm>
        </p:spPr>
        <p:txBody>
          <a:bodyPr/>
          <a:lstStyle>
            <a:lvl1pPr>
              <a:defRPr>
                <a:solidFill>
                  <a:schemeClr val="bg1"/>
                </a:solidFill>
              </a:defRPr>
            </a:lvl1pPr>
          </a:lstStyle>
          <a:p>
            <a:fld id="{7F65B630-C7FF-41C0-9923-C5E5E29EED81}" type="slidenum">
              <a:rPr lang="en-GB" smtClean="0"/>
            </a:fld>
            <a:endParaRPr lang="en-GB"/>
          </a:p>
        </p:txBody>
      </p:sp>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748B5987-9647-4253-899C-3B9819D6D8A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0ECBEB-8597-4EA4-9D29-E1D7025CFAA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5" name="矩形 4"/>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6" name="组合 5"/>
          <p:cNvGrpSpPr/>
          <p:nvPr userDrawn="1"/>
        </p:nvGrpSpPr>
        <p:grpSpPr>
          <a:xfrm>
            <a:off x="5983508" y="-921677"/>
            <a:ext cx="6299200" cy="8018952"/>
            <a:chOff x="7914541" y="1592491"/>
            <a:chExt cx="4277459" cy="5445253"/>
          </a:xfrm>
          <a:solidFill>
            <a:schemeClr val="accent1">
              <a:alpha val="50000"/>
            </a:schemeClr>
          </a:solidFill>
        </p:grpSpPr>
        <p:sp>
          <p:nvSpPr>
            <p:cNvPr id="10" name="任意多边形: 形状 9"/>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任意多边形: 形状 10"/>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2" name="任意多边形: 形状 11"/>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3" name="任意多边形: 形状 12"/>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4" name="任意多边形: 形状 13"/>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2" name="任意多边形: 形状 21"/>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3" name="组合 22"/>
            <p:cNvGrpSpPr/>
            <p:nvPr/>
          </p:nvGrpSpPr>
          <p:grpSpPr>
            <a:xfrm>
              <a:off x="7914541" y="5088731"/>
              <a:ext cx="4277459" cy="1949013"/>
              <a:chOff x="5216937" y="3751707"/>
              <a:chExt cx="1767459" cy="805338"/>
            </a:xfrm>
            <a:grpFill/>
          </p:grpSpPr>
          <p:sp>
            <p:nvSpPr>
              <p:cNvPr id="24" name="任意多边形: 形状 23"/>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nvGrpSpPr>
          <p:cNvPr id="30" name="组合 29"/>
          <p:cNvGrpSpPr/>
          <p:nvPr userDrawn="1"/>
        </p:nvGrpSpPr>
        <p:grpSpPr>
          <a:xfrm>
            <a:off x="0" y="-186450"/>
            <a:ext cx="3232530" cy="4114943"/>
            <a:chOff x="-1083009" y="-1005135"/>
            <a:chExt cx="3232530" cy="4114943"/>
          </a:xfrm>
          <a:solidFill>
            <a:schemeClr val="accent1">
              <a:alpha val="50000"/>
            </a:schemeClr>
          </a:solidFill>
        </p:grpSpPr>
        <p:sp>
          <p:nvSpPr>
            <p:cNvPr id="31" name="任意多边形: 形状 30"/>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2" name="任意多边形: 形状 31"/>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3" name="任意多边形: 形状 32"/>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4" name="任意多边形: 形状 33"/>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5" name="任意多边形: 形状 34"/>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4" name="任意多边形: 形状 43"/>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5" name="任意多边形: 形状 44"/>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6" name="任意多边形: 形状 45"/>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7" name="文本占位符 6"/>
          <p:cNvSpPr>
            <a:spLocks noGrp="1"/>
          </p:cNvSpPr>
          <p:nvPr>
            <p:ph type="body" sz="quarter" idx="13"/>
          </p:nvPr>
        </p:nvSpPr>
        <p:spPr>
          <a:xfrm>
            <a:off x="1953624" y="1777424"/>
            <a:ext cx="9565275" cy="1643062"/>
          </a:xfrm>
        </p:spPr>
        <p:txBody>
          <a:bodyPr vert="horz" lIns="91440" tIns="45720" rIns="91440" bIns="45720" rtlCol="0" anchor="b">
            <a:normAutofit/>
          </a:bodyPr>
          <a:lstStyle>
            <a:lvl1pPr marL="0" indent="0">
              <a:buNone/>
              <a:defRPr lang="en-US" altLang="zh-CN" sz="44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400">
              <a:spcBef>
                <a:spcPct val="0"/>
              </a:spcBef>
            </a:pPr>
            <a:r>
              <a:rPr lang="en-US" altLang="zh-CN" dirty="0"/>
              <a:t>Click to edit Master text styles</a:t>
            </a:r>
            <a:endParaRPr lang="en-US" altLang="zh-CN" dirty="0"/>
          </a:p>
        </p:txBody>
      </p:sp>
      <p:sp>
        <p:nvSpPr>
          <p:cNvPr id="8" name="文本占位符 7"/>
          <p:cNvSpPr>
            <a:spLocks noGrp="1"/>
          </p:cNvSpPr>
          <p:nvPr>
            <p:ph type="body" sz="quarter" idx="14" hasCustomPrompt="1"/>
          </p:nvPr>
        </p:nvSpPr>
        <p:spPr>
          <a:xfrm>
            <a:off x="1953624" y="5558378"/>
            <a:ext cx="9565275"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9" name="文本占位符 8"/>
          <p:cNvSpPr>
            <a:spLocks noGrp="1"/>
          </p:cNvSpPr>
          <p:nvPr>
            <p:ph type="body" sz="quarter" idx="15" hasCustomPrompt="1"/>
          </p:nvPr>
        </p:nvSpPr>
        <p:spPr>
          <a:xfrm>
            <a:off x="1953624" y="5854649"/>
            <a:ext cx="9565275"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en-US" altLang="zh-CN"/>
              <a:t>Click to edit Master title style</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5" name="页脚占位符 4"/>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fld>
            <a:endParaRPr lang="en-US" altLang="zh-CN"/>
          </a:p>
        </p:txBody>
      </p:sp>
      <p:sp>
        <p:nvSpPr>
          <p:cNvPr id="6" name="灯片编号占位符 5"/>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notesSlide" Target="../notesSlides/notesSlide10.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22.png"/><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9.png"/><Relationship Id="rId2" Type="http://schemas.openxmlformats.org/officeDocument/2006/relationships/image" Target="../media/image38.png"/><Relationship Id="rId17" Type="http://schemas.openxmlformats.org/officeDocument/2006/relationships/notesSlide" Target="../notesSlides/notesSlide11.xml"/><Relationship Id="rId16" Type="http://schemas.openxmlformats.org/officeDocument/2006/relationships/slideLayout" Target="../slideLayouts/slideLayout5.xml"/><Relationship Id="rId15" Type="http://schemas.openxmlformats.org/officeDocument/2006/relationships/image" Target="../media/image48.png"/><Relationship Id="rId14" Type="http://schemas.openxmlformats.org/officeDocument/2006/relationships/image" Target="../media/image47.png"/><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7" Type="http://schemas.openxmlformats.org/officeDocument/2006/relationships/notesSlide" Target="../notesSlides/notesSlide12.xml"/><Relationship Id="rId16" Type="http://schemas.openxmlformats.org/officeDocument/2006/relationships/slideLayout" Target="../slideLayouts/slideLayout5.xml"/><Relationship Id="rId15" Type="http://schemas.openxmlformats.org/officeDocument/2006/relationships/image" Target="../media/image59.png"/><Relationship Id="rId14"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58.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1384418" y="1748266"/>
            <a:ext cx="8771954" cy="2192908"/>
          </a:xfrm>
        </p:spPr>
        <p:txBody>
          <a:bodyPr/>
          <a:lstStyle/>
          <a:p>
            <a:pPr marL="0" marR="0"/>
            <a:r>
              <a:rPr lang="en-US" altLang="zh-CN" sz="3600" b="0" kern="100" dirty="0">
                <a:effectLst/>
                <a:latin typeface="Calibri" panose="020F0502020204030204" pitchFamily="34" charset="0"/>
                <a:ea typeface="宋体" panose="02010600030101010101" pitchFamily="2" charset="-122"/>
                <a:cs typeface="Times New Roman" panose="02020603050405020304" pitchFamily="18" charset="0"/>
              </a:rPr>
              <a:t>Project 15.45</a:t>
            </a:r>
            <a:br>
              <a:rPr lang="en-US" altLang="zh-CN" sz="5400" kern="100" dirty="0">
                <a:effectLst/>
                <a:latin typeface="Calibri" panose="020F0502020204030204" pitchFamily="34" charset="0"/>
                <a:ea typeface="宋体" panose="02010600030101010101" pitchFamily="2" charset="-122"/>
                <a:cs typeface="Times New Roman" panose="02020603050405020304" pitchFamily="18" charset="0"/>
              </a:rPr>
            </a:br>
            <a:r>
              <a:rPr lang="en-US" altLang="zh-CN" sz="5400" kern="100" dirty="0">
                <a:effectLst/>
                <a:latin typeface="Calibri" panose="020F0502020204030204" pitchFamily="34" charset="0"/>
                <a:ea typeface="宋体" panose="02010600030101010101" pitchFamily="2" charset="-122"/>
                <a:cs typeface="Times New Roman" panose="02020603050405020304" pitchFamily="18" charset="0"/>
              </a:rPr>
              <a:t>Vacancy mediated dynamics </a:t>
            </a:r>
            <a:r>
              <a:rPr lang="en-US" altLang="zh-CN" b="0" kern="100" dirty="0">
                <a:effectLst/>
                <a:latin typeface="Calibri" panose="020F0502020204030204" pitchFamily="34" charset="0"/>
                <a:ea typeface="宋体" panose="02010600030101010101" pitchFamily="2" charset="-122"/>
                <a:cs typeface="Times New Roman" panose="02020603050405020304" pitchFamily="18" charset="0"/>
              </a:rPr>
              <a:t>in</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6000" kern="100" dirty="0">
                <a:effectLst/>
                <a:latin typeface="华文隶书" panose="02010800040101010101" pitchFamily="2" charset="-122"/>
                <a:ea typeface="华文隶书" panose="02010800040101010101" pitchFamily="2" charset="-122"/>
                <a:cs typeface="Times New Roman" panose="02020603050405020304" pitchFamily="18" charset="0"/>
              </a:rPr>
              <a:t>binary alloys</a:t>
            </a:r>
            <a:endParaRPr lang="en-US" altLang="zh-CN" kern="100" dirty="0">
              <a:effectLst/>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10" name="副标题 9"/>
          <p:cNvSpPr>
            <a:spLocks noGrp="1"/>
          </p:cNvSpPr>
          <p:nvPr>
            <p:ph type="subTitle" idx="1"/>
          </p:nvPr>
        </p:nvSpPr>
        <p:spPr>
          <a:xfrm>
            <a:off x="1384300" y="4683125"/>
            <a:ext cx="9889490" cy="2174875"/>
          </a:xfrm>
        </p:spPr>
        <p:txBody>
          <a:bodyPr>
            <a:normAutofit/>
          </a:bodyPr>
          <a:lstStyle/>
          <a:p>
            <a:r>
              <a:rPr lang="zh-CN" altLang="en-US" sz="2400" dirty="0"/>
              <a:t>小组成员：田鑫涛、楚昊锟、俞泽榕</a:t>
            </a:r>
            <a:endParaRPr lang="en-US" altLang="zh-CN" sz="2400" dirty="0"/>
          </a:p>
          <a:p>
            <a:endParaRPr lang="en-US" altLang="zh-CN" sz="2400" dirty="0"/>
          </a:p>
          <a:p>
            <a:r>
              <a:rPr lang="zh-CN" altLang="en-US" sz="2400" dirty="0"/>
              <a:t>汇报人：田鑫涛</a:t>
            </a:r>
            <a:endParaRPr lang="zh-CN" altLang="en-US" sz="2400" dirty="0"/>
          </a:p>
          <a:p>
            <a:endParaRPr lang="zh-CN" altLang="en-US" sz="2400" dirty="0"/>
          </a:p>
          <a:p>
            <a:pPr indent="457200"/>
            <a:r>
              <a:rPr lang="en-US" altLang="zh-CN" sz="2400" dirty="0"/>
              <a:t>2025.01.05</a:t>
            </a:r>
            <a:endParaRPr lang="zh-CN" altLang="en-US" sz="2400" dirty="0"/>
          </a:p>
          <a:p>
            <a:endParaRPr lang="zh-CN" altLang="en-US" sz="2400" dirty="0"/>
          </a:p>
          <a:p>
            <a:endParaRPr lang="en-GB" altLang="zh-C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948690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t>calculatePairCorrelation</a:t>
            </a:r>
            <a:r>
              <a:rPr lang="en-US" altLang="zh-CN" sz="2400" dirty="0"/>
              <a:t>()</a:t>
            </a:r>
            <a:endParaRPr lang="en-US" altLang="zh-CN" sz="2400" dirty="0"/>
          </a:p>
        </p:txBody>
      </p:sp>
      <p:pic>
        <p:nvPicPr>
          <p:cNvPr id="11" name="图片 10"/>
          <p:cNvPicPr>
            <a:picLocks noChangeAspect="1"/>
          </p:cNvPicPr>
          <p:nvPr/>
        </p:nvPicPr>
        <p:blipFill>
          <a:blip r:embed="rId1"/>
          <a:stretch>
            <a:fillRect/>
          </a:stretch>
        </p:blipFill>
        <p:spPr>
          <a:xfrm>
            <a:off x="660400" y="1685867"/>
            <a:ext cx="9594919" cy="38184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948690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t>getEnergy</a:t>
            </a:r>
            <a:r>
              <a:rPr lang="en-US" altLang="zh-CN" sz="2400" dirty="0"/>
              <a:t>()</a:t>
            </a:r>
            <a:endParaRPr lang="en-US" altLang="zh-CN" sz="2400" dirty="0"/>
          </a:p>
        </p:txBody>
      </p:sp>
      <p:pic>
        <p:nvPicPr>
          <p:cNvPr id="6" name="图片 5"/>
          <p:cNvPicPr>
            <a:picLocks noChangeAspect="1"/>
          </p:cNvPicPr>
          <p:nvPr/>
        </p:nvPicPr>
        <p:blipFill>
          <a:blip r:embed="rId1"/>
          <a:stretch>
            <a:fillRect/>
          </a:stretch>
        </p:blipFill>
        <p:spPr>
          <a:xfrm>
            <a:off x="660400" y="1490365"/>
            <a:ext cx="6054165" cy="2246690"/>
          </a:xfrm>
          <a:prstGeom prst="rect">
            <a:avLst/>
          </a:prstGeom>
        </p:spPr>
      </p:pic>
      <p:pic>
        <p:nvPicPr>
          <p:cNvPr id="9" name="图片 8"/>
          <p:cNvPicPr>
            <a:picLocks noChangeAspect="1"/>
          </p:cNvPicPr>
          <p:nvPr/>
        </p:nvPicPr>
        <p:blipFill>
          <a:blip r:embed="rId2"/>
          <a:stretch>
            <a:fillRect/>
          </a:stretch>
        </p:blipFill>
        <p:spPr>
          <a:xfrm>
            <a:off x="660400" y="4308011"/>
            <a:ext cx="7811247" cy="1320852"/>
          </a:xfrm>
          <a:prstGeom prst="rect">
            <a:avLst/>
          </a:prstGeom>
        </p:spPr>
      </p:pic>
      <p:sp>
        <p:nvSpPr>
          <p:cNvPr id="11" name="文本框 10"/>
          <p:cNvSpPr txBox="1"/>
          <p:nvPr/>
        </p:nvSpPr>
        <p:spPr>
          <a:xfrm>
            <a:off x="660400" y="3846346"/>
            <a:ext cx="6104964"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t>calculateLocalEnergy</a:t>
            </a:r>
            <a:r>
              <a:rPr lang="en-US" altLang="zh-CN" sz="2400" dirty="0"/>
              <a:t>()</a:t>
            </a:r>
            <a:endParaRPr lang="en-US" altLang="zh-CN" sz="2400" dirty="0"/>
          </a:p>
        </p:txBody>
      </p:sp>
      <p:sp>
        <p:nvSpPr>
          <p:cNvPr id="13" name="文本框 12"/>
          <p:cNvSpPr txBox="1"/>
          <p:nvPr/>
        </p:nvSpPr>
        <p:spPr>
          <a:xfrm>
            <a:off x="660400" y="5829300"/>
            <a:ext cx="6104964"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plot……</a:t>
            </a:r>
            <a:endParaRPr lang="en-US" altLang="zh-C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4. Results and Discussion</a:t>
            </a:r>
            <a:endParaRPr lang="en-GB" altLang="zh-CN" sz="3200" dirty="0"/>
          </a:p>
        </p:txBody>
      </p:sp>
      <mc:AlternateContent xmlns:mc="http://schemas.openxmlformats.org/markup-compatibility/2006">
        <mc:Choice xmlns:a14="http://schemas.microsoft.com/office/drawing/2010/main" Requires="a14">
          <p:sp>
            <p:nvSpPr>
              <p:cNvPr id="13" name="文本框 12"/>
              <p:cNvSpPr txBox="1"/>
              <p:nvPr/>
            </p:nvSpPr>
            <p:spPr>
              <a:xfrm>
                <a:off x="660400" y="1028700"/>
                <a:ext cx="8860118" cy="1972912"/>
              </a:xfrm>
              <a:prstGeom prst="rect">
                <a:avLst/>
              </a:prstGeom>
              <a:noFill/>
            </p:spPr>
            <p:txBody>
              <a:bodyPr wrap="square">
                <a:spAutoFit/>
              </a:bodyPr>
              <a:lstStyle/>
              <a:p>
                <a:r>
                  <a:rPr lang="en-US" altLang="zh-CN" sz="2400" dirty="0"/>
                  <a:t>(b) </a:t>
                </a:r>
                <a14:m>
                  <m:oMath xmlns:m="http://schemas.openxmlformats.org/officeDocument/2006/math">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oMath>
                </a14:m>
                <a:r>
                  <a:rPr lang="en-US" altLang="zh-CN" sz="2400" dirty="0"/>
                  <a:t> relations (</a:t>
                </a: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 ……</m:t>
                    </m:r>
                  </m:oMath>
                </a14:m>
                <a:r>
                  <a:rPr lang="en-US" altLang="zh-CN" sz="2400" dirty="0"/>
                  <a:t>)</a:t>
                </a:r>
                <a:endParaRPr lang="en-US" altLang="zh-CN" sz="2400" dirty="0"/>
              </a:p>
              <a:p>
                <a:r>
                  <a:rPr lang="en-US" altLang="zh-CN" sz="2400" b="1" dirty="0"/>
                  <a:t>pair</a:t>
                </a:r>
                <a:r>
                  <a:rPr lang="zh-CN" altLang="en-US" sz="2400" b="1" dirty="0"/>
                  <a:t> </a:t>
                </a:r>
                <a:r>
                  <a:rPr lang="en-US" altLang="zh-CN" sz="2400" b="1" dirty="0"/>
                  <a:t>correlation function </a:t>
                </a:r>
                <a14:m>
                  <m:oMath xmlns:m="http://schemas.openxmlformats.org/officeDocument/2006/math">
                    <m:r>
                      <a:rPr lang="en-US" altLang="zh-CN" sz="2400" b="1" i="1" smtClean="0">
                        <a:latin typeface="Cambria Math" panose="02040503050406030204" pitchFamily="18" charset="0"/>
                      </a:rPr>
                      <m:t>𝑪</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𝒓</m:t>
                        </m:r>
                      </m:e>
                    </m:d>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&gt;</m:t>
                    </m:r>
                  </m:oMath>
                </a14:m>
                <a:endParaRPr lang="en-US" altLang="zh-CN" sz="2400" b="1"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128</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26</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  ( </m:t>
                    </m:r>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oMath>
                </a14:m>
                <a:endParaRPr lang="en-US" altLang="zh-CN" sz="2400" dirty="0"/>
              </a:p>
              <a:p>
                <a:pPr marL="342900" indent="-342900">
                  <a:buFont typeface="Arial" panose="020B0604020202020204" pitchFamily="34" charset="0"/>
                  <a:buChar char="•"/>
                </a:pPr>
                <a:r>
                  <a:rPr lang="en-US" altLang="zh-CN" sz="2400" dirty="0"/>
                  <a:t>33000(</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2</m:t>
                        </m:r>
                      </m:e>
                      <m:sup>
                        <m:r>
                          <a:rPr lang="en-US" altLang="zh-CN" sz="2400" b="0" i="1" smtClean="0">
                            <a:latin typeface="Cambria Math" panose="02040503050406030204" pitchFamily="18" charset="0"/>
                            <a:ea typeface="Cambria Math" panose="02040503050406030204" pitchFamily="18" charset="0"/>
                          </a:rPr>
                          <m:t>15</m:t>
                        </m:r>
                      </m:sup>
                    </m:sSup>
                  </m:oMath>
                </a14:m>
                <a:r>
                  <a:rPr lang="en-US" altLang="zh-CN" sz="2400" dirty="0"/>
                  <a:t>) MCS</a:t>
                </a:r>
                <a:endParaRPr lang="en-US" altLang="zh-CN" sz="2400" dirty="0"/>
              </a:p>
              <a:p>
                <a:pPr marL="342900" indent="-342900">
                  <a:buFont typeface="Arial" panose="020B0604020202020204" pitchFamily="34" charset="0"/>
                  <a:buChar char="•"/>
                </a:pPr>
                <a:endParaRPr lang="en-US" altLang="zh-CN"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660400" y="1028700"/>
                <a:ext cx="8860118" cy="1972912"/>
              </a:xfrm>
              <a:prstGeom prst="rect">
                <a:avLst/>
              </a:prstGeom>
              <a:blipFill rotWithShape="1">
                <a:blip r:embed="rId1"/>
                <a:stretch>
                  <a:fillRect r="7" b="31"/>
                </a:stretch>
              </a:blipFill>
            </p:spPr>
            <p:txBody>
              <a:bodyPr/>
              <a:lstStyle/>
              <a:p>
                <a:r>
                  <a:rPr lang="zh-CN" altLang="en-US">
                    <a:noFill/>
                  </a:rPr>
                  <a:t> </a:t>
                </a:r>
              </a:p>
            </p:txBody>
          </p:sp>
        </mc:Fallback>
      </mc:AlternateContent>
      <p:pic>
        <p:nvPicPr>
          <p:cNvPr id="5" name="图片 4"/>
          <p:cNvPicPr>
            <a:picLocks noChangeAspect="1"/>
          </p:cNvPicPr>
          <p:nvPr/>
        </p:nvPicPr>
        <p:blipFill>
          <a:blip r:embed="rId2"/>
          <a:srcRect b="50383"/>
          <a:stretch>
            <a:fillRect/>
          </a:stretch>
        </p:blipFill>
        <p:spPr>
          <a:xfrm>
            <a:off x="660400" y="2740355"/>
            <a:ext cx="2373381" cy="1759075"/>
          </a:xfrm>
          <a:prstGeom prst="rect">
            <a:avLst/>
          </a:prstGeom>
        </p:spPr>
      </p:pic>
      <p:cxnSp>
        <p:nvCxnSpPr>
          <p:cNvPr id="9" name="直接连接符 8"/>
          <p:cNvCxnSpPr/>
          <p:nvPr/>
        </p:nvCxnSpPr>
        <p:spPr>
          <a:xfrm>
            <a:off x="3033781" y="2632405"/>
            <a:ext cx="0" cy="4225595"/>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548964" y="2632404"/>
            <a:ext cx="0" cy="4225595"/>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srcRect b="50383"/>
          <a:stretch>
            <a:fillRect/>
          </a:stretch>
        </p:blipFill>
        <p:spPr>
          <a:xfrm>
            <a:off x="3189521" y="2740355"/>
            <a:ext cx="2351890" cy="1759075"/>
          </a:xfrm>
          <a:prstGeom prst="rect">
            <a:avLst/>
          </a:prstGeom>
        </p:spPr>
      </p:pic>
      <p:pic>
        <p:nvPicPr>
          <p:cNvPr id="16" name="图片 15"/>
          <p:cNvPicPr>
            <a:picLocks noChangeAspect="1"/>
          </p:cNvPicPr>
          <p:nvPr/>
        </p:nvPicPr>
        <p:blipFill>
          <a:blip r:embed="rId4"/>
          <a:srcRect b="50382"/>
          <a:stretch>
            <a:fillRect/>
          </a:stretch>
        </p:blipFill>
        <p:spPr>
          <a:xfrm>
            <a:off x="5697150" y="2740356"/>
            <a:ext cx="2236458" cy="1759074"/>
          </a:xfrm>
          <a:prstGeom prst="rect">
            <a:avLst/>
          </a:prstGeom>
        </p:spPr>
      </p:pic>
      <p:pic>
        <p:nvPicPr>
          <p:cNvPr id="18" name="图片 17"/>
          <p:cNvPicPr>
            <a:picLocks noChangeAspect="1"/>
          </p:cNvPicPr>
          <p:nvPr/>
        </p:nvPicPr>
        <p:blipFill>
          <a:blip r:embed="rId5"/>
          <a:stretch>
            <a:fillRect/>
          </a:stretch>
        </p:blipFill>
        <p:spPr>
          <a:xfrm>
            <a:off x="662844" y="4616967"/>
            <a:ext cx="2192705" cy="1972912"/>
          </a:xfrm>
          <a:prstGeom prst="rect">
            <a:avLst/>
          </a:prstGeom>
        </p:spPr>
      </p:pic>
      <p:pic>
        <p:nvPicPr>
          <p:cNvPr id="20" name="图片 19"/>
          <p:cNvPicPr>
            <a:picLocks noChangeAspect="1"/>
          </p:cNvPicPr>
          <p:nvPr/>
        </p:nvPicPr>
        <p:blipFill>
          <a:blip r:embed="rId6"/>
          <a:stretch>
            <a:fillRect/>
          </a:stretch>
        </p:blipFill>
        <p:spPr>
          <a:xfrm>
            <a:off x="3127740" y="4616967"/>
            <a:ext cx="2274415" cy="2037833"/>
          </a:xfrm>
          <a:prstGeom prst="rect">
            <a:avLst/>
          </a:prstGeom>
        </p:spPr>
      </p:pic>
      <p:pic>
        <p:nvPicPr>
          <p:cNvPr id="22" name="图片 21"/>
          <p:cNvPicPr>
            <a:picLocks noChangeAspect="1"/>
          </p:cNvPicPr>
          <p:nvPr/>
        </p:nvPicPr>
        <p:blipFill>
          <a:blip r:embed="rId7"/>
          <a:stretch>
            <a:fillRect/>
          </a:stretch>
        </p:blipFill>
        <p:spPr>
          <a:xfrm>
            <a:off x="5695773" y="4616967"/>
            <a:ext cx="2300741" cy="2083691"/>
          </a:xfrm>
          <a:prstGeom prst="rect">
            <a:avLst/>
          </a:prstGeom>
        </p:spPr>
      </p:pic>
      <p:pic>
        <p:nvPicPr>
          <p:cNvPr id="24" name="图片 23"/>
          <p:cNvPicPr>
            <a:picLocks noChangeAspect="1"/>
          </p:cNvPicPr>
          <p:nvPr/>
        </p:nvPicPr>
        <p:blipFill>
          <a:blip r:embed="rId8"/>
          <a:stretch>
            <a:fillRect/>
          </a:stretch>
        </p:blipFill>
        <p:spPr>
          <a:xfrm>
            <a:off x="8056594" y="2740356"/>
            <a:ext cx="4050698" cy="3399188"/>
          </a:xfrm>
          <a:prstGeom prst="rect">
            <a:avLst/>
          </a:prstGeom>
        </p:spPr>
      </p:pic>
      <p:cxnSp>
        <p:nvCxnSpPr>
          <p:cNvPr id="25" name="直接连接符 24"/>
          <p:cNvCxnSpPr/>
          <p:nvPr/>
        </p:nvCxnSpPr>
        <p:spPr>
          <a:xfrm flipH="1">
            <a:off x="8857452" y="5185015"/>
            <a:ext cx="86403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4. Results and Discussion</a:t>
            </a:r>
            <a:endParaRPr lang="en-GB" altLang="zh-CN" sz="3200" dirty="0"/>
          </a:p>
        </p:txBody>
      </p:sp>
      <mc:AlternateContent xmlns:mc="http://schemas.openxmlformats.org/markup-compatibility/2006">
        <mc:Choice xmlns:a14="http://schemas.microsoft.com/office/drawing/2010/main" Requires="a14">
          <p:sp>
            <p:nvSpPr>
              <p:cNvPr id="13" name="文本框 12"/>
              <p:cNvSpPr txBox="1"/>
              <p:nvPr/>
            </p:nvSpPr>
            <p:spPr>
              <a:xfrm>
                <a:off x="660399" y="1028700"/>
                <a:ext cx="9847943" cy="866006"/>
              </a:xfrm>
              <a:prstGeom prst="rect">
                <a:avLst/>
              </a:prstGeom>
              <a:noFill/>
            </p:spPr>
            <p:txBody>
              <a:bodyPr wrap="square">
                <a:spAutoFit/>
              </a:bodyPr>
              <a:lstStyle/>
              <a:p>
                <a:r>
                  <a:rPr lang="en-US" altLang="zh-CN" sz="2400" dirty="0"/>
                  <a:t>(b) </a:t>
                </a:r>
                <a14:m>
                  <m:oMath xmlns:m="http://schemas.openxmlformats.org/officeDocument/2006/math">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oMath>
                </a14:m>
                <a:r>
                  <a:rPr lang="en-US" altLang="zh-CN" sz="2400" dirty="0"/>
                  <a:t> relations (</a:t>
                </a: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 ……</m:t>
                    </m:r>
                  </m:oMath>
                </a14:m>
                <a:r>
                  <a:rPr lang="en-US" altLang="zh-CN" sz="2400" dirty="0"/>
                  <a:t>)</a:t>
                </a:r>
                <a:endParaRPr lang="en-US" altLang="zh-CN" sz="2400" dirty="0"/>
              </a:p>
              <a:p>
                <a:r>
                  <a:rPr lang="en-US" altLang="zh-CN" sz="2400" b="1" dirty="0"/>
                  <a:t>pair</a:t>
                </a:r>
                <a:r>
                  <a:rPr lang="zh-CN" altLang="en-US" sz="2400" b="1" dirty="0"/>
                  <a:t> </a:t>
                </a:r>
                <a:r>
                  <a:rPr lang="en-US" altLang="zh-CN" sz="2400" b="1" dirty="0"/>
                  <a:t>correlation function </a:t>
                </a:r>
                <a14:m>
                  <m:oMath xmlns:m="http://schemas.openxmlformats.org/officeDocument/2006/math">
                    <m:r>
                      <a:rPr lang="en-US" altLang="zh-CN" sz="2400" b="1" i="1" smtClean="0">
                        <a:latin typeface="Cambria Math" panose="02040503050406030204" pitchFamily="18" charset="0"/>
                      </a:rPr>
                      <m:t>𝑪</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𝒓</m:t>
                        </m:r>
                      </m:e>
                    </m:d>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&gt;</m:t>
                    </m:r>
                  </m:oMath>
                </a14:m>
                <a:endParaRPr lang="en-US" altLang="zh-CN" sz="2400" b="1" i="1" dirty="0">
                  <a:latin typeface="Cambria Math" panose="020405030504060302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60399" y="1028700"/>
                <a:ext cx="9847943" cy="866006"/>
              </a:xfrm>
              <a:prstGeom prst="rect">
                <a:avLst/>
              </a:prstGeom>
              <a:blipFill rotWithShape="1">
                <a:blip r:embed="rId1"/>
                <a:stretch>
                  <a:fillRect l="-6" r="4" b="58"/>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660399" y="2336602"/>
            <a:ext cx="4455176" cy="3434830"/>
          </a:xfrm>
          <a:prstGeom prst="rect">
            <a:avLst/>
          </a:prstGeom>
        </p:spPr>
      </p:pic>
      <p:pic>
        <p:nvPicPr>
          <p:cNvPr id="7" name="图片 6"/>
          <p:cNvPicPr>
            <a:picLocks noChangeAspect="1"/>
          </p:cNvPicPr>
          <p:nvPr/>
        </p:nvPicPr>
        <p:blipFill>
          <a:blip r:embed="rId3"/>
          <a:stretch>
            <a:fillRect/>
          </a:stretch>
        </p:blipFill>
        <p:spPr>
          <a:xfrm>
            <a:off x="5947502" y="2336602"/>
            <a:ext cx="4455175" cy="3492698"/>
          </a:xfrm>
          <a:prstGeom prst="rect">
            <a:avLst/>
          </a:prstGeom>
        </p:spPr>
      </p:pic>
      <p:cxnSp>
        <p:nvCxnSpPr>
          <p:cNvPr id="8" name="直接连接符 7"/>
          <p:cNvCxnSpPr/>
          <p:nvPr/>
        </p:nvCxnSpPr>
        <p:spPr>
          <a:xfrm flipH="1">
            <a:off x="8687812" y="3155859"/>
            <a:ext cx="1335954" cy="10225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6847758" y="2955804"/>
                <a:ext cx="2480127"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𝑠𝑙𝑜𝑝𝑒</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0</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3522</m:t>
                      </m:r>
                    </m:oMath>
                  </m:oMathPara>
                </a14:m>
                <a:endParaRPr lang="zh-CN" altLang="en-US" sz="20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847758" y="2955804"/>
                <a:ext cx="2480127" cy="400110"/>
              </a:xfrm>
              <a:prstGeom prst="rect">
                <a:avLst/>
              </a:prstGeom>
              <a:blipFill rotWithShape="1">
                <a:blip r:embed="rId4"/>
                <a:stretch>
                  <a:fillRect l="-22" t="-128" r="15"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436223" y="1419255"/>
                <a:ext cx="1815353" cy="4754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𝑡</m:t>
                          </m:r>
                        </m:e>
                        <m:sup>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3</m:t>
                          </m:r>
                        </m:sup>
                      </m:sSup>
                    </m:oMath>
                  </m:oMathPara>
                </a14:m>
                <a:endParaRPr lang="zh-CN" altLang="en-US" sz="1800" dirty="0"/>
              </a:p>
            </p:txBody>
          </p:sp>
        </mc:Choice>
        <mc:Fallback>
          <p:sp>
            <p:nvSpPr>
              <p:cNvPr id="16" name="文本框 15"/>
              <p:cNvSpPr txBox="1">
                <a:spLocks noRot="1" noChangeAspect="1" noMove="1" noResize="1" noEditPoints="1" noAdjustHandles="1" noChangeArrowheads="1" noChangeShapeType="1" noTextEdit="1"/>
              </p:cNvSpPr>
              <p:nvPr/>
            </p:nvSpPr>
            <p:spPr>
              <a:xfrm>
                <a:off x="7436223" y="1419255"/>
                <a:ext cx="1815353" cy="475451"/>
              </a:xfrm>
              <a:prstGeom prst="rect">
                <a:avLst/>
              </a:prstGeom>
              <a:blipFill rotWithShape="1">
                <a:blip r:embed="rId5"/>
                <a:stretch>
                  <a:fillRect l="-21" t="-6" r="14" b="105"/>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4. Results and Discussion</a:t>
            </a:r>
            <a:endParaRPr lang="en-GB" altLang="zh-CN" sz="3200" dirty="0"/>
          </a:p>
        </p:txBody>
      </p:sp>
      <mc:AlternateContent xmlns:mc="http://schemas.openxmlformats.org/markup-compatibility/2006">
        <mc:Choice xmlns:a14="http://schemas.microsoft.com/office/drawing/2010/main" Requires="a14">
          <p:sp>
            <p:nvSpPr>
              <p:cNvPr id="13" name="文本框 12"/>
              <p:cNvSpPr txBox="1"/>
              <p:nvPr/>
            </p:nvSpPr>
            <p:spPr>
              <a:xfrm>
                <a:off x="660400" y="1028700"/>
                <a:ext cx="8860118" cy="2148602"/>
              </a:xfrm>
              <a:prstGeom prst="rect">
                <a:avLst/>
              </a:prstGeom>
              <a:noFill/>
            </p:spPr>
            <p:txBody>
              <a:bodyPr wrap="square">
                <a:spAutoFit/>
              </a:bodyPr>
              <a:lstStyle/>
              <a:p>
                <a:r>
                  <a:rPr lang="en-US" altLang="zh-CN" sz="2400" dirty="0"/>
                  <a:t>(b) </a:t>
                </a:r>
                <a14:m>
                  <m:oMath xmlns:m="http://schemas.openxmlformats.org/officeDocument/2006/math">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oMath>
                </a14:m>
                <a:r>
                  <a:rPr lang="en-US" altLang="zh-CN" sz="2400" dirty="0"/>
                  <a:t> relations (</a:t>
                </a: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 ……</m:t>
                    </m:r>
                  </m:oMath>
                </a14:m>
                <a:r>
                  <a:rPr lang="en-US" altLang="zh-CN" sz="2400" dirty="0"/>
                  <a:t>)</a:t>
                </a:r>
                <a:endParaRPr lang="en-US" altLang="zh-CN" sz="2400" dirty="0"/>
              </a:p>
              <a:p>
                <a:r>
                  <a:rPr lang="en-US" altLang="zh-CN" sz="2400" b="1" dirty="0"/>
                  <a:t>energy formula </a:t>
                </a:r>
                <a14:m>
                  <m:oMath xmlns:m="http://schemas.openxmlformats.org/officeDocument/2006/math">
                    <m:r>
                      <a:rPr lang="en-US" altLang="zh-CN" sz="2400" b="1" i="1" smtClean="0">
                        <a:latin typeface="Cambria Math" panose="02040503050406030204" pitchFamily="18" charset="0"/>
                      </a:rPr>
                      <m:t>𝑹</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m:t>
                        </m:r>
                      </m:num>
                      <m:den>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𝑵</m:t>
                        </m:r>
                      </m:den>
                    </m:f>
                  </m:oMath>
                </a14:m>
                <a:endParaRPr lang="en-US" altLang="zh-CN" sz="2400" b="1" dirty="0"/>
              </a:p>
              <a:p>
                <a:endParaRPr lang="en-US" altLang="zh-CN" sz="2400" b="1" dirty="0"/>
              </a:p>
              <a:p>
                <a:pPr marL="1257300" lvl="2" indent="-342900">
                  <a:buFont typeface="Arial" panose="020B0604020202020204" pitchFamily="34" charset="0"/>
                  <a:buChar char="•"/>
                </a:pPr>
                <a:endParaRPr lang="en-US" altLang="zh-CN" sz="2400" dirty="0"/>
              </a:p>
              <a:p>
                <a:pPr marL="1257300" lvl="2" indent="-342900">
                  <a:buFont typeface="Arial" panose="020B0604020202020204" pitchFamily="34" charset="0"/>
                  <a:buChar char="•"/>
                </a:pPr>
                <a:endParaRPr lang="en-US" altLang="zh-CN"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660400" y="1028700"/>
                <a:ext cx="8860118" cy="2148602"/>
              </a:xfrm>
              <a:prstGeom prst="rect">
                <a:avLst/>
              </a:prstGeom>
              <a:blipFill rotWithShape="1">
                <a:blip r:embed="rId1"/>
                <a:stretch>
                  <a:fillRect r="7" b="18"/>
                </a:stretch>
              </a:blipFill>
            </p:spPr>
            <p:txBody>
              <a:bodyPr/>
              <a:lstStyle/>
              <a:p>
                <a:r>
                  <a:rPr lang="zh-CN" altLang="en-US">
                    <a:noFill/>
                  </a:rPr>
                  <a:t> </a:t>
                </a:r>
              </a:p>
            </p:txBody>
          </p:sp>
        </mc:Fallback>
      </mc:AlternateContent>
      <p:pic>
        <p:nvPicPr>
          <p:cNvPr id="15" name="图片 14"/>
          <p:cNvPicPr>
            <a:picLocks noChangeAspect="1"/>
          </p:cNvPicPr>
          <p:nvPr/>
        </p:nvPicPr>
        <p:blipFill>
          <a:blip r:embed="rId2"/>
          <a:srcRect l="2898" b="2948"/>
          <a:stretch>
            <a:fillRect/>
          </a:stretch>
        </p:blipFill>
        <p:spPr>
          <a:xfrm>
            <a:off x="660400" y="2109861"/>
            <a:ext cx="2728259" cy="2134882"/>
          </a:xfrm>
          <a:prstGeom prst="rect">
            <a:avLst/>
          </a:prstGeom>
        </p:spPr>
      </p:pic>
      <p:pic>
        <p:nvPicPr>
          <p:cNvPr id="17" name="图片 16"/>
          <p:cNvPicPr>
            <a:picLocks noChangeAspect="1"/>
          </p:cNvPicPr>
          <p:nvPr/>
        </p:nvPicPr>
        <p:blipFill>
          <a:blip r:embed="rId3"/>
          <a:stretch>
            <a:fillRect/>
          </a:stretch>
        </p:blipFill>
        <p:spPr>
          <a:xfrm>
            <a:off x="673100" y="4392961"/>
            <a:ext cx="2728259" cy="2153889"/>
          </a:xfrm>
          <a:prstGeom prst="rect">
            <a:avLst/>
          </a:prstGeom>
        </p:spPr>
      </p:pic>
      <p:cxnSp>
        <p:nvCxnSpPr>
          <p:cNvPr id="18" name="直接连接符 17"/>
          <p:cNvCxnSpPr/>
          <p:nvPr/>
        </p:nvCxnSpPr>
        <p:spPr>
          <a:xfrm flipH="1">
            <a:off x="2259107" y="4940563"/>
            <a:ext cx="1013011" cy="7706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1165411" y="4792345"/>
                <a:ext cx="174363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3133</m:t>
                      </m:r>
                    </m:oMath>
                  </m:oMathPara>
                </a14:m>
                <a:endParaRPr lang="zh-CN" altLang="en-US" sz="1600" dirty="0">
                  <a:solidFill>
                    <a:srgbClr val="C00000"/>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1165411" y="4792345"/>
                <a:ext cx="1743636" cy="338554"/>
              </a:xfrm>
              <a:prstGeom prst="rect">
                <a:avLst/>
              </a:prstGeom>
              <a:blipFill rotWithShape="1">
                <a:blip r:embed="rId4"/>
                <a:stretch>
                  <a:fillRect l="-11" r="6" b="29"/>
                </a:stretch>
              </a:blipFill>
            </p:spPr>
            <p:txBody>
              <a:bodyPr/>
              <a:lstStyle/>
              <a:p>
                <a:r>
                  <a:rPr lang="zh-CN" altLang="en-US">
                    <a:noFill/>
                  </a:rPr>
                  <a:t> </a:t>
                </a:r>
              </a:p>
            </p:txBody>
          </p:sp>
        </mc:Fallback>
      </mc:AlternateContent>
      <p:pic>
        <p:nvPicPr>
          <p:cNvPr id="23" name="图片 22"/>
          <p:cNvPicPr>
            <a:picLocks noChangeAspect="1"/>
          </p:cNvPicPr>
          <p:nvPr/>
        </p:nvPicPr>
        <p:blipFill>
          <a:blip r:embed="rId5"/>
          <a:stretch>
            <a:fillRect/>
          </a:stretch>
        </p:blipFill>
        <p:spPr>
          <a:xfrm>
            <a:off x="4648950" y="2078503"/>
            <a:ext cx="2623800" cy="2127499"/>
          </a:xfrm>
          <a:prstGeom prst="rect">
            <a:avLst/>
          </a:prstGeom>
        </p:spPr>
      </p:pic>
      <p:pic>
        <p:nvPicPr>
          <p:cNvPr id="25" name="图片 24"/>
          <p:cNvPicPr>
            <a:picLocks noChangeAspect="1"/>
          </p:cNvPicPr>
          <p:nvPr/>
        </p:nvPicPr>
        <p:blipFill>
          <a:blip r:embed="rId6"/>
          <a:stretch>
            <a:fillRect/>
          </a:stretch>
        </p:blipFill>
        <p:spPr>
          <a:xfrm>
            <a:off x="4611302" y="4299519"/>
            <a:ext cx="2652300" cy="2167846"/>
          </a:xfrm>
          <a:prstGeom prst="rect">
            <a:avLst/>
          </a:prstGeom>
        </p:spPr>
      </p:pic>
      <p:cxnSp>
        <p:nvCxnSpPr>
          <p:cNvPr id="26" name="直接连接符 25"/>
          <p:cNvCxnSpPr/>
          <p:nvPr/>
        </p:nvCxnSpPr>
        <p:spPr>
          <a:xfrm flipH="1">
            <a:off x="6104287" y="4603395"/>
            <a:ext cx="923364" cy="100235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5013139" y="4739928"/>
                <a:ext cx="174363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3254</m:t>
                      </m:r>
                    </m:oMath>
                  </m:oMathPara>
                </a14:m>
                <a:endParaRPr lang="zh-CN" altLang="en-US" sz="1600" dirty="0">
                  <a:solidFill>
                    <a:srgbClr val="C00000"/>
                  </a:solidFill>
                </a:endParaRPr>
              </a:p>
            </p:txBody>
          </p:sp>
        </mc:Choice>
        <mc:Fallback>
          <p:sp>
            <p:nvSpPr>
              <p:cNvPr id="27" name="文本框 26"/>
              <p:cNvSpPr txBox="1">
                <a:spLocks noRot="1" noChangeAspect="1" noMove="1" noResize="1" noEditPoints="1" noAdjustHandles="1" noChangeArrowheads="1" noChangeShapeType="1" noTextEdit="1"/>
              </p:cNvSpPr>
              <p:nvPr/>
            </p:nvSpPr>
            <p:spPr>
              <a:xfrm>
                <a:off x="5013139" y="4739928"/>
                <a:ext cx="1743636" cy="338554"/>
              </a:xfrm>
              <a:prstGeom prst="rect">
                <a:avLst/>
              </a:prstGeom>
              <a:blipFill rotWithShape="1">
                <a:blip r:embed="rId7"/>
                <a:stretch>
                  <a:fillRect l="-26" t="-85" r="22" b="114"/>
                </a:stretch>
              </a:blipFill>
            </p:spPr>
            <p:txBody>
              <a:bodyPr/>
              <a:lstStyle/>
              <a:p>
                <a:r>
                  <a:rPr lang="zh-CN" altLang="en-US">
                    <a:noFill/>
                  </a:rPr>
                  <a:t> </a:t>
                </a:r>
              </a:p>
            </p:txBody>
          </p:sp>
        </mc:Fallback>
      </mc:AlternateContent>
      <p:cxnSp>
        <p:nvCxnSpPr>
          <p:cNvPr id="31" name="直接连接符 30"/>
          <p:cNvCxnSpPr/>
          <p:nvPr/>
        </p:nvCxnSpPr>
        <p:spPr>
          <a:xfrm>
            <a:off x="4025154" y="2136805"/>
            <a:ext cx="0" cy="472119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本框 34"/>
              <p:cNvSpPr txBox="1"/>
              <p:nvPr/>
            </p:nvSpPr>
            <p:spPr>
              <a:xfrm>
                <a:off x="7846307" y="2109861"/>
                <a:ext cx="1788459" cy="4754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𝑡</m:t>
                          </m:r>
                        </m:e>
                        <m:sup>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3</m:t>
                          </m:r>
                        </m:sup>
                      </m:sSup>
                    </m:oMath>
                  </m:oMathPara>
                </a14:m>
                <a:endParaRPr lang="zh-CN" altLang="en-US" sz="2400" dirty="0"/>
              </a:p>
            </p:txBody>
          </p:sp>
        </mc:Choice>
        <mc:Fallback>
          <p:sp>
            <p:nvSpPr>
              <p:cNvPr id="35" name="文本框 34"/>
              <p:cNvSpPr txBox="1">
                <a:spLocks noRot="1" noChangeAspect="1" noMove="1" noResize="1" noEditPoints="1" noAdjustHandles="1" noChangeArrowheads="1" noChangeShapeType="1" noTextEdit="1"/>
              </p:cNvSpPr>
              <p:nvPr/>
            </p:nvSpPr>
            <p:spPr>
              <a:xfrm>
                <a:off x="7846307" y="2109861"/>
                <a:ext cx="1788459" cy="475451"/>
              </a:xfrm>
              <a:prstGeom prst="rect">
                <a:avLst/>
              </a:prstGeom>
              <a:blipFill rotWithShape="1">
                <a:blip r:embed="rId8"/>
                <a:stretch>
                  <a:fillRect l="-14" t="-82" r="31" b="4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4. Results and Discussion</a:t>
            </a:r>
            <a:endParaRPr lang="en-GB" altLang="zh-CN" sz="3200" dirty="0"/>
          </a:p>
        </p:txBody>
      </p:sp>
      <p:sp>
        <p:nvSpPr>
          <p:cNvPr id="13" name="文本框 12"/>
          <p:cNvSpPr txBox="1"/>
          <p:nvPr/>
        </p:nvSpPr>
        <p:spPr>
          <a:xfrm>
            <a:off x="660399" y="1028700"/>
            <a:ext cx="9441543" cy="1200329"/>
          </a:xfrm>
          <a:prstGeom prst="rect">
            <a:avLst/>
          </a:prstGeom>
          <a:noFill/>
        </p:spPr>
        <p:txBody>
          <a:bodyPr wrap="square">
            <a:spAutoFit/>
          </a:bodyPr>
          <a:lstStyle/>
          <a:p>
            <a:r>
              <a:rPr lang="en-US" altLang="zh-CN" sz="2400" dirty="0"/>
              <a:t>(c) Temperature effects</a:t>
            </a:r>
            <a:endParaRPr lang="en-US" altLang="zh-CN" sz="2400" b="1" dirty="0"/>
          </a:p>
          <a:p>
            <a:pPr marL="1257300" lvl="2" indent="-342900">
              <a:buFont typeface="Arial" panose="020B0604020202020204" pitchFamily="34" charset="0"/>
              <a:buChar char="•"/>
            </a:pPr>
            <a:endParaRPr lang="en-US" altLang="zh-CN" sz="2400" dirty="0"/>
          </a:p>
          <a:p>
            <a:pPr marL="1257300" lvl="2" indent="-342900">
              <a:buFont typeface="Arial" panose="020B0604020202020204" pitchFamily="34" charset="0"/>
              <a:buChar char="•"/>
            </a:pPr>
            <a:endParaRPr lang="en-US" altLang="zh-CN" sz="2400" dirty="0"/>
          </a:p>
        </p:txBody>
      </p:sp>
      <mc:AlternateContent xmlns:mc="http://schemas.openxmlformats.org/markup-compatibility/2006">
        <mc:Choice xmlns:a14="http://schemas.microsoft.com/office/drawing/2010/main" Requires="a14">
          <p:sp>
            <p:nvSpPr>
              <p:cNvPr id="4" name="文本框 3"/>
              <p:cNvSpPr txBox="1"/>
              <p:nvPr/>
            </p:nvSpPr>
            <p:spPr>
              <a:xfrm>
                <a:off x="1325676" y="1502729"/>
                <a:ext cx="1030514"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325676" y="1502729"/>
                <a:ext cx="1030514" cy="461665"/>
              </a:xfrm>
              <a:prstGeom prst="rect">
                <a:avLst/>
              </a:prstGeom>
              <a:blipFill rotWithShape="1">
                <a:blip r:embed="rId1"/>
                <a:stretch>
                  <a:fillRect l="-42" t="-69" r="33" b="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5067883" y="1502730"/>
                <a:ext cx="896257"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5067883" y="1502730"/>
                <a:ext cx="896257" cy="461665"/>
              </a:xfrm>
              <a:prstGeom prst="rect">
                <a:avLst/>
              </a:prstGeom>
              <a:blipFill rotWithShape="1">
                <a:blip r:embed="rId2"/>
                <a:stretch>
                  <a:fillRect l="-65" t="-69" r="25"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8852250" y="1514999"/>
                <a:ext cx="896257"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7</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8852250" y="1514999"/>
                <a:ext cx="896257" cy="461665"/>
              </a:xfrm>
              <a:prstGeom prst="rect">
                <a:avLst/>
              </a:prstGeom>
              <a:blipFill rotWithShape="1">
                <a:blip r:embed="rId3"/>
                <a:stretch>
                  <a:fillRect l="-39" t="-114" r="69" b="118"/>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3872324" y="4586623"/>
            <a:ext cx="1677337" cy="1360063"/>
          </a:xfrm>
          <a:prstGeom prst="rect">
            <a:avLst/>
          </a:prstGeom>
        </p:spPr>
      </p:pic>
      <p:pic>
        <p:nvPicPr>
          <p:cNvPr id="10" name="图片 9"/>
          <p:cNvPicPr>
            <a:picLocks noChangeAspect="1"/>
          </p:cNvPicPr>
          <p:nvPr/>
        </p:nvPicPr>
        <p:blipFill>
          <a:blip r:embed="rId5"/>
          <a:stretch>
            <a:fillRect/>
          </a:stretch>
        </p:blipFill>
        <p:spPr>
          <a:xfrm>
            <a:off x="5516012" y="4628972"/>
            <a:ext cx="1663999" cy="1360063"/>
          </a:xfrm>
          <a:prstGeom prst="rect">
            <a:avLst/>
          </a:prstGeom>
        </p:spPr>
      </p:pic>
      <p:cxnSp>
        <p:nvCxnSpPr>
          <p:cNvPr id="11" name="直接连接符 10"/>
          <p:cNvCxnSpPr/>
          <p:nvPr/>
        </p:nvCxnSpPr>
        <p:spPr>
          <a:xfrm flipH="1">
            <a:off x="6517341" y="4799266"/>
            <a:ext cx="529959" cy="58899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4622310" y="6100346"/>
                <a:ext cx="1854701"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𝑠𝑙𝑜𝑝𝑒</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0</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3254</m:t>
                      </m:r>
                    </m:oMath>
                  </m:oMathPara>
                </a14:m>
                <a:endParaRPr lang="zh-CN" altLang="en-US" dirty="0">
                  <a:solidFill>
                    <a:srgbClr val="C0000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4622310" y="6100346"/>
                <a:ext cx="1854701" cy="369332"/>
              </a:xfrm>
              <a:prstGeom prst="rect">
                <a:avLst/>
              </a:prstGeom>
              <a:blipFill rotWithShape="1">
                <a:blip r:embed="rId6"/>
                <a:stretch>
                  <a:fillRect l="-8" t="-145" r="1" b="81"/>
                </a:stretch>
              </a:blipFill>
            </p:spPr>
            <p:txBody>
              <a:bodyPr/>
              <a:lstStyle/>
              <a:p>
                <a:r>
                  <a:rPr lang="zh-CN" altLang="en-US">
                    <a:noFill/>
                  </a:rPr>
                  <a:t> </a:t>
                </a:r>
              </a:p>
            </p:txBody>
          </p:sp>
        </mc:Fallback>
      </mc:AlternateContent>
      <p:pic>
        <p:nvPicPr>
          <p:cNvPr id="20" name="图片 19"/>
          <p:cNvPicPr>
            <a:picLocks noChangeAspect="1"/>
          </p:cNvPicPr>
          <p:nvPr/>
        </p:nvPicPr>
        <p:blipFill>
          <a:blip r:embed="rId7"/>
          <a:stretch>
            <a:fillRect/>
          </a:stretch>
        </p:blipFill>
        <p:spPr>
          <a:xfrm>
            <a:off x="4126949" y="2041225"/>
            <a:ext cx="2578650" cy="2335382"/>
          </a:xfrm>
          <a:prstGeom prst="rect">
            <a:avLst/>
          </a:prstGeom>
        </p:spPr>
      </p:pic>
      <p:pic>
        <p:nvPicPr>
          <p:cNvPr id="22" name="图片 21"/>
          <p:cNvPicPr>
            <a:picLocks noChangeAspect="1"/>
          </p:cNvPicPr>
          <p:nvPr/>
        </p:nvPicPr>
        <p:blipFill>
          <a:blip r:embed="rId8"/>
          <a:stretch>
            <a:fillRect/>
          </a:stretch>
        </p:blipFill>
        <p:spPr>
          <a:xfrm>
            <a:off x="570915" y="1976664"/>
            <a:ext cx="2578650" cy="2301505"/>
          </a:xfrm>
          <a:prstGeom prst="rect">
            <a:avLst/>
          </a:prstGeom>
        </p:spPr>
      </p:pic>
      <mc:AlternateContent xmlns:mc="http://schemas.openxmlformats.org/markup-compatibility/2006">
        <mc:Choice xmlns:a14="http://schemas.microsoft.com/office/drawing/2010/main" Requires="a14">
          <p:sp>
            <p:nvSpPr>
              <p:cNvPr id="24" name="文本框 23"/>
              <p:cNvSpPr txBox="1"/>
              <p:nvPr/>
            </p:nvSpPr>
            <p:spPr>
              <a:xfrm>
                <a:off x="945776" y="6047020"/>
                <a:ext cx="2066365"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𝑠𝑙𝑜𝑝𝑒</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0</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1924</m:t>
                      </m:r>
                    </m:oMath>
                  </m:oMathPara>
                </a14:m>
                <a:endParaRPr lang="zh-CN" altLang="en-US" dirty="0">
                  <a:solidFill>
                    <a:srgbClr val="C00000"/>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945776" y="6047020"/>
                <a:ext cx="2066365" cy="369332"/>
              </a:xfrm>
              <a:prstGeom prst="rect">
                <a:avLst/>
              </a:prstGeom>
              <a:blipFill rotWithShape="1">
                <a:blip r:embed="rId9"/>
                <a:stretch>
                  <a:fillRect l="-13" t="-149" r="16" b="84"/>
                </a:stretch>
              </a:blipFill>
            </p:spPr>
            <p:txBody>
              <a:bodyPr/>
              <a:lstStyle/>
              <a:p>
                <a:r>
                  <a:rPr lang="zh-CN" altLang="en-US">
                    <a:noFill/>
                  </a:rPr>
                  <a:t> </a:t>
                </a:r>
              </a:p>
            </p:txBody>
          </p:sp>
        </mc:Fallback>
      </mc:AlternateContent>
      <p:pic>
        <p:nvPicPr>
          <p:cNvPr id="26" name="图片 25"/>
          <p:cNvPicPr>
            <a:picLocks noChangeAspect="1"/>
          </p:cNvPicPr>
          <p:nvPr/>
        </p:nvPicPr>
        <p:blipFill>
          <a:blip r:embed="rId10"/>
          <a:stretch>
            <a:fillRect/>
          </a:stretch>
        </p:blipFill>
        <p:spPr>
          <a:xfrm>
            <a:off x="113776" y="4557270"/>
            <a:ext cx="1663999" cy="1337725"/>
          </a:xfrm>
          <a:prstGeom prst="rect">
            <a:avLst/>
          </a:prstGeom>
        </p:spPr>
      </p:pic>
      <p:pic>
        <p:nvPicPr>
          <p:cNvPr id="28" name="图片 27"/>
          <p:cNvPicPr>
            <a:picLocks noChangeAspect="1"/>
          </p:cNvPicPr>
          <p:nvPr/>
        </p:nvPicPr>
        <p:blipFill>
          <a:blip r:embed="rId11"/>
          <a:stretch>
            <a:fillRect/>
          </a:stretch>
        </p:blipFill>
        <p:spPr>
          <a:xfrm>
            <a:off x="1744125" y="4539645"/>
            <a:ext cx="1677338" cy="1372973"/>
          </a:xfrm>
          <a:prstGeom prst="rect">
            <a:avLst/>
          </a:prstGeom>
        </p:spPr>
      </p:pic>
      <p:cxnSp>
        <p:nvCxnSpPr>
          <p:cNvPr id="29" name="直接连接符 28"/>
          <p:cNvCxnSpPr/>
          <p:nvPr/>
        </p:nvCxnSpPr>
        <p:spPr>
          <a:xfrm flipH="1">
            <a:off x="2709675" y="4756253"/>
            <a:ext cx="577017" cy="70314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070" y="1517314"/>
            <a:ext cx="63535" cy="552170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413387" y="1514999"/>
            <a:ext cx="63535" cy="552170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p:cNvSpPr txBox="1"/>
              <p:nvPr/>
            </p:nvSpPr>
            <p:spPr>
              <a:xfrm>
                <a:off x="8373027" y="6100346"/>
                <a:ext cx="1854701"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𝑠𝑙𝑜𝑝𝑒</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0</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2426</m:t>
                      </m:r>
                    </m:oMath>
                  </m:oMathPara>
                </a14:m>
                <a:endParaRPr lang="zh-CN" altLang="en-US" dirty="0">
                  <a:solidFill>
                    <a:srgbClr val="C00000"/>
                  </a:solidFill>
                </a:endParaRPr>
              </a:p>
            </p:txBody>
          </p:sp>
        </mc:Choice>
        <mc:Fallback>
          <p:sp>
            <p:nvSpPr>
              <p:cNvPr id="38" name="文本框 37"/>
              <p:cNvSpPr txBox="1">
                <a:spLocks noRot="1" noChangeAspect="1" noMove="1" noResize="1" noEditPoints="1" noAdjustHandles="1" noChangeArrowheads="1" noChangeShapeType="1" noTextEdit="1"/>
              </p:cNvSpPr>
              <p:nvPr/>
            </p:nvSpPr>
            <p:spPr>
              <a:xfrm>
                <a:off x="8373027" y="6100346"/>
                <a:ext cx="1854701" cy="369332"/>
              </a:xfrm>
              <a:prstGeom prst="rect">
                <a:avLst/>
              </a:prstGeom>
              <a:blipFill rotWithShape="1">
                <a:blip r:embed="rId12"/>
                <a:stretch>
                  <a:fillRect l="-30" t="-145" r="23" b="81"/>
                </a:stretch>
              </a:blipFill>
            </p:spPr>
            <p:txBody>
              <a:bodyPr/>
              <a:lstStyle/>
              <a:p>
                <a:r>
                  <a:rPr lang="zh-CN" altLang="en-US">
                    <a:noFill/>
                  </a:rPr>
                  <a:t> </a:t>
                </a:r>
              </a:p>
            </p:txBody>
          </p:sp>
        </mc:Fallback>
      </mc:AlternateContent>
      <p:pic>
        <p:nvPicPr>
          <p:cNvPr id="40" name="图片 39"/>
          <p:cNvPicPr>
            <a:picLocks noChangeAspect="1"/>
          </p:cNvPicPr>
          <p:nvPr/>
        </p:nvPicPr>
        <p:blipFill>
          <a:blip r:embed="rId13"/>
          <a:stretch>
            <a:fillRect/>
          </a:stretch>
        </p:blipFill>
        <p:spPr>
          <a:xfrm>
            <a:off x="8007534" y="2119423"/>
            <a:ext cx="2540913" cy="2276611"/>
          </a:xfrm>
          <a:prstGeom prst="rect">
            <a:avLst/>
          </a:prstGeom>
        </p:spPr>
      </p:pic>
      <p:pic>
        <p:nvPicPr>
          <p:cNvPr id="42" name="图片 41"/>
          <p:cNvPicPr>
            <a:picLocks noChangeAspect="1"/>
          </p:cNvPicPr>
          <p:nvPr/>
        </p:nvPicPr>
        <p:blipFill>
          <a:blip r:embed="rId14"/>
          <a:stretch>
            <a:fillRect/>
          </a:stretch>
        </p:blipFill>
        <p:spPr>
          <a:xfrm>
            <a:off x="7637038" y="4628972"/>
            <a:ext cx="1693390" cy="1401662"/>
          </a:xfrm>
          <a:prstGeom prst="rect">
            <a:avLst/>
          </a:prstGeom>
        </p:spPr>
      </p:pic>
      <p:pic>
        <p:nvPicPr>
          <p:cNvPr id="44" name="图片 43"/>
          <p:cNvPicPr>
            <a:picLocks noChangeAspect="1"/>
          </p:cNvPicPr>
          <p:nvPr/>
        </p:nvPicPr>
        <p:blipFill>
          <a:blip r:embed="rId15"/>
          <a:stretch>
            <a:fillRect/>
          </a:stretch>
        </p:blipFill>
        <p:spPr>
          <a:xfrm>
            <a:off x="9514102" y="4645358"/>
            <a:ext cx="1729711" cy="1401662"/>
          </a:xfrm>
          <a:prstGeom prst="rect">
            <a:avLst/>
          </a:prstGeom>
        </p:spPr>
      </p:pic>
      <p:cxnSp>
        <p:nvCxnSpPr>
          <p:cNvPr id="45" name="直接连接符 44"/>
          <p:cNvCxnSpPr/>
          <p:nvPr/>
        </p:nvCxnSpPr>
        <p:spPr>
          <a:xfrm flipH="1">
            <a:off x="10227728" y="4876848"/>
            <a:ext cx="837439" cy="79673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32576" y="5266654"/>
            <a:ext cx="0" cy="50730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82211" y="5346189"/>
            <a:ext cx="0" cy="50730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134753" y="5405313"/>
            <a:ext cx="0" cy="50730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srcRect l="2057"/>
          <a:stretch>
            <a:fillRect/>
          </a:stretch>
        </p:blipFill>
        <p:spPr>
          <a:xfrm>
            <a:off x="8670552" y="4808185"/>
            <a:ext cx="2566069" cy="2078766"/>
          </a:xfrm>
          <a:prstGeom prst="rect">
            <a:avLst/>
          </a:prstGeom>
        </p:spPr>
      </p:pic>
      <p:pic>
        <p:nvPicPr>
          <p:cNvPr id="27" name="图片 26"/>
          <p:cNvPicPr>
            <a:picLocks noChangeAspect="1"/>
          </p:cNvPicPr>
          <p:nvPr/>
        </p:nvPicPr>
        <p:blipFill>
          <a:blip r:embed="rId2"/>
          <a:stretch>
            <a:fillRect/>
          </a:stretch>
        </p:blipFill>
        <p:spPr>
          <a:xfrm>
            <a:off x="5869974" y="4808185"/>
            <a:ext cx="2448361" cy="1973379"/>
          </a:xfrm>
          <a:prstGeom prst="rect">
            <a:avLst/>
          </a:prstGeom>
        </p:spPr>
      </p:pic>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4. Results and Discussion</a:t>
            </a:r>
            <a:endParaRPr lang="en-GB" altLang="zh-CN" sz="3200" dirty="0"/>
          </a:p>
        </p:txBody>
      </p:sp>
      <mc:AlternateContent xmlns:mc="http://schemas.openxmlformats.org/markup-compatibility/2006">
        <mc:Choice xmlns:a14="http://schemas.microsoft.com/office/drawing/2010/main" Requires="a14">
          <p:sp>
            <p:nvSpPr>
              <p:cNvPr id="13" name="文本框 12"/>
              <p:cNvSpPr txBox="1"/>
              <p:nvPr/>
            </p:nvSpPr>
            <p:spPr>
              <a:xfrm>
                <a:off x="660399" y="1028700"/>
                <a:ext cx="9441543" cy="1569660"/>
              </a:xfrm>
              <a:prstGeom prst="rect">
                <a:avLst/>
              </a:prstGeom>
              <a:noFill/>
            </p:spPr>
            <p:txBody>
              <a:bodyPr wrap="square">
                <a:spAutoFit/>
              </a:bodyPr>
              <a:lstStyle/>
              <a:p>
                <a:r>
                  <a:rPr lang="en-US" altLang="zh-CN" sz="2400" dirty="0"/>
                  <a:t>(d) Dimension effects</a:t>
                </a:r>
                <a:endParaRPr lang="en-US" altLang="zh-CN" sz="2400" dirty="0"/>
              </a:p>
              <a:p>
                <a:pPr marL="342900"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17000</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𝑀𝐶𝑆</m:t>
                    </m:r>
                    <m:r>
                      <a:rPr lang="en-US" altLang="zh-CN" sz="2400" b="0" i="1" smtClean="0">
                        <a:latin typeface="Cambria Math" panose="02040503050406030204" pitchFamily="18" charset="0"/>
                      </a:rPr>
                      <m:t> </m:t>
                    </m:r>
                  </m:oMath>
                </a14:m>
                <a:endParaRPr lang="en-US" altLang="zh-CN" sz="2400" dirty="0"/>
              </a:p>
              <a:p>
                <a:pPr marL="1257300" lvl="2" indent="-342900">
                  <a:buFont typeface="Arial" panose="020B0604020202020204" pitchFamily="34" charset="0"/>
                  <a:buChar char="•"/>
                </a:pPr>
                <a:endParaRPr lang="en-US" altLang="zh-CN" sz="2400" dirty="0"/>
              </a:p>
              <a:p>
                <a:pPr marL="1257300" lvl="2" indent="-342900">
                  <a:buFont typeface="Arial" panose="020B0604020202020204" pitchFamily="34" charset="0"/>
                  <a:buChar char="•"/>
                </a:pPr>
                <a:endParaRPr lang="en-US" altLang="zh-CN"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660399" y="1028700"/>
                <a:ext cx="9441543" cy="1569660"/>
              </a:xfrm>
              <a:prstGeom prst="rect">
                <a:avLst/>
              </a:prstGeom>
              <a:blipFill rotWithShape="1">
                <a:blip r:embed="rId3"/>
                <a:stretch>
                  <a:fillRect l="-7" r="4"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668109" y="2124104"/>
                <a:ext cx="2408291"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128</m:t>
                      </m:r>
                      <m:r>
                        <a:rPr lang="en-US" altLang="zh-CN" sz="2400" b="0" i="1" smtClean="0">
                          <a:latin typeface="Cambria Math" panose="02040503050406030204" pitchFamily="18" charset="0"/>
                        </a:rPr>
                        <m:t>)</m:t>
                      </m:r>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1668109" y="2124104"/>
                <a:ext cx="2408291" cy="461665"/>
              </a:xfrm>
              <a:prstGeom prst="rect">
                <a:avLst/>
              </a:prstGeom>
              <a:blipFill rotWithShape="1">
                <a:blip r:embed="rId4"/>
                <a:stretch>
                  <a:fillRect l="-25" t="-6" r="14"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393172" y="2134423"/>
                <a:ext cx="2379662"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3</m:t>
                      </m:r>
                      <m:r>
                        <a:rPr lang="en-US" altLang="zh-CN" sz="2400" i="1" smtClean="0">
                          <a:latin typeface="Cambria Math" panose="02040503050406030204" pitchFamily="18" charset="0"/>
                        </a:rPr>
                        <m:t>𝐷</m:t>
                      </m:r>
                      <m:r>
                        <a:rPr lang="en-US" altLang="zh-CN" sz="2400" b="0" i="1" smtClean="0">
                          <a:latin typeface="Cambria Math" panose="02040503050406030204" pitchFamily="18" charset="0"/>
                        </a:rPr>
                        <m:t>   (</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50</m:t>
                      </m:r>
                      <m:r>
                        <a:rPr lang="en-US" altLang="zh-CN" sz="2400" i="1">
                          <a:latin typeface="Cambria Math" panose="02040503050406030204" pitchFamily="18" charset="0"/>
                        </a:rPr>
                        <m:t>)</m:t>
                      </m:r>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7393172" y="2134423"/>
                <a:ext cx="2379662" cy="461665"/>
              </a:xfrm>
              <a:prstGeom prst="rect">
                <a:avLst/>
              </a:prstGeom>
              <a:blipFill rotWithShape="1">
                <a:blip r:embed="rId5"/>
                <a:stretch>
                  <a:fillRect l="-21" t="-41" r="8" b="45"/>
                </a:stretch>
              </a:blipFill>
            </p:spPr>
            <p:txBody>
              <a:bodyPr/>
              <a:lstStyle/>
              <a:p>
                <a:r>
                  <a:rPr lang="zh-CN" altLang="en-US">
                    <a:noFill/>
                  </a:rPr>
                  <a:t> </a:t>
                </a:r>
              </a:p>
            </p:txBody>
          </p:sp>
        </mc:Fallback>
      </mc:AlternateContent>
      <p:cxnSp>
        <p:nvCxnSpPr>
          <p:cNvPr id="18" name="直接连接符 17"/>
          <p:cNvCxnSpPr/>
          <p:nvPr/>
        </p:nvCxnSpPr>
        <p:spPr>
          <a:xfrm flipV="1">
            <a:off x="10061126" y="5122364"/>
            <a:ext cx="895724" cy="8423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225553" y="5048440"/>
            <a:ext cx="796933" cy="84007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6128987" y="5048440"/>
                <a:ext cx="174363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3816</m:t>
                      </m:r>
                    </m:oMath>
                  </m:oMathPara>
                </a14:m>
                <a:endParaRPr lang="zh-CN" altLang="en-US" sz="1600" dirty="0">
                  <a:solidFill>
                    <a:srgbClr val="C00000"/>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6128987" y="5048440"/>
                <a:ext cx="1743636" cy="338554"/>
              </a:xfrm>
              <a:prstGeom prst="rect">
                <a:avLst/>
              </a:prstGeom>
              <a:blipFill rotWithShape="1">
                <a:blip r:embed="rId6"/>
                <a:stretch>
                  <a:fillRect l="-35" t="-56" r="30"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9023451" y="5054828"/>
                <a:ext cx="174363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3201</m:t>
                      </m:r>
                    </m:oMath>
                  </m:oMathPara>
                </a14:m>
                <a:endParaRPr lang="zh-CN" altLang="en-US" sz="1600" dirty="0">
                  <a:solidFill>
                    <a:srgbClr val="C00000"/>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9023451" y="5054828"/>
                <a:ext cx="1743636" cy="338554"/>
              </a:xfrm>
              <a:prstGeom prst="rect">
                <a:avLst/>
              </a:prstGeom>
              <a:blipFill rotWithShape="1">
                <a:blip r:embed="rId7"/>
                <a:stretch>
                  <a:fillRect l="-6" t="-67" r="2" b="97"/>
                </a:stretch>
              </a:blipFill>
            </p:spPr>
            <p:txBody>
              <a:bodyPr/>
              <a:lstStyle/>
              <a:p>
                <a:r>
                  <a:rPr lang="zh-CN" altLang="en-US">
                    <a:noFill/>
                  </a:rPr>
                  <a:t> </a:t>
                </a:r>
              </a:p>
            </p:txBody>
          </p:sp>
        </mc:Fallback>
      </mc:AlternateContent>
      <p:pic>
        <p:nvPicPr>
          <p:cNvPr id="25" name="图片 24"/>
          <p:cNvPicPr>
            <a:picLocks noChangeAspect="1"/>
          </p:cNvPicPr>
          <p:nvPr/>
        </p:nvPicPr>
        <p:blipFill>
          <a:blip r:embed="rId8"/>
          <a:stretch>
            <a:fillRect/>
          </a:stretch>
        </p:blipFill>
        <p:spPr>
          <a:xfrm>
            <a:off x="5846252" y="2622858"/>
            <a:ext cx="2472083" cy="1927725"/>
          </a:xfrm>
          <a:prstGeom prst="rect">
            <a:avLst/>
          </a:prstGeom>
        </p:spPr>
      </p:pic>
      <p:pic>
        <p:nvPicPr>
          <p:cNvPr id="30" name="图片 29"/>
          <p:cNvPicPr>
            <a:picLocks noChangeAspect="1"/>
          </p:cNvPicPr>
          <p:nvPr/>
        </p:nvPicPr>
        <p:blipFill>
          <a:blip r:embed="rId9"/>
          <a:stretch>
            <a:fillRect/>
          </a:stretch>
        </p:blipFill>
        <p:spPr>
          <a:xfrm>
            <a:off x="8763756" y="2651809"/>
            <a:ext cx="2379661" cy="1946543"/>
          </a:xfrm>
          <a:prstGeom prst="rect">
            <a:avLst/>
          </a:prstGeom>
        </p:spPr>
      </p:pic>
      <p:pic>
        <p:nvPicPr>
          <p:cNvPr id="36" name="图片 35"/>
          <p:cNvPicPr>
            <a:picLocks noChangeAspect="1"/>
          </p:cNvPicPr>
          <p:nvPr/>
        </p:nvPicPr>
        <p:blipFill>
          <a:blip r:embed="rId10"/>
          <a:stretch>
            <a:fillRect/>
          </a:stretch>
        </p:blipFill>
        <p:spPr>
          <a:xfrm>
            <a:off x="228431" y="2616740"/>
            <a:ext cx="2500372" cy="1927725"/>
          </a:xfrm>
          <a:prstGeom prst="rect">
            <a:avLst/>
          </a:prstGeom>
        </p:spPr>
      </p:pic>
      <p:pic>
        <p:nvPicPr>
          <p:cNvPr id="37" name="图片 36"/>
          <p:cNvPicPr>
            <a:picLocks noChangeAspect="1"/>
          </p:cNvPicPr>
          <p:nvPr/>
        </p:nvPicPr>
        <p:blipFill>
          <a:blip r:embed="rId11"/>
          <a:stretch>
            <a:fillRect/>
          </a:stretch>
        </p:blipFill>
        <p:spPr>
          <a:xfrm>
            <a:off x="228431" y="4768749"/>
            <a:ext cx="2500372" cy="1960202"/>
          </a:xfrm>
          <a:prstGeom prst="rect">
            <a:avLst/>
          </a:prstGeom>
        </p:spPr>
      </p:pic>
      <p:cxnSp>
        <p:nvCxnSpPr>
          <p:cNvPr id="38" name="直接连接符 37"/>
          <p:cNvCxnSpPr/>
          <p:nvPr/>
        </p:nvCxnSpPr>
        <p:spPr>
          <a:xfrm flipH="1">
            <a:off x="1540199" y="5292357"/>
            <a:ext cx="908350" cy="64397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641627" y="5048439"/>
                <a:ext cx="1713718"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3522</m:t>
                      </m:r>
                    </m:oMath>
                  </m:oMathPara>
                </a14:m>
                <a:endParaRPr lang="zh-CN" altLang="en-US" sz="1600" dirty="0">
                  <a:solidFill>
                    <a:srgbClr val="C00000"/>
                  </a:solidFill>
                </a:endParaRPr>
              </a:p>
            </p:txBody>
          </p:sp>
        </mc:Choice>
        <mc:Fallback>
          <p:sp>
            <p:nvSpPr>
              <p:cNvPr id="39" name="文本框 38"/>
              <p:cNvSpPr txBox="1">
                <a:spLocks noRot="1" noChangeAspect="1" noMove="1" noResize="1" noEditPoints="1" noAdjustHandles="1" noChangeArrowheads="1" noChangeShapeType="1" noTextEdit="1"/>
              </p:cNvSpPr>
              <p:nvPr/>
            </p:nvSpPr>
            <p:spPr>
              <a:xfrm>
                <a:off x="641627" y="5048439"/>
                <a:ext cx="1713718" cy="338554"/>
              </a:xfrm>
              <a:prstGeom prst="rect">
                <a:avLst/>
              </a:prstGeom>
              <a:blipFill rotWithShape="1">
                <a:blip r:embed="rId12"/>
                <a:stretch>
                  <a:fillRect l="-16" t="-56" r="8" b="85"/>
                </a:stretch>
              </a:blipFill>
            </p:spPr>
            <p:txBody>
              <a:bodyPr/>
              <a:lstStyle/>
              <a:p>
                <a:r>
                  <a:rPr lang="zh-CN" altLang="en-US">
                    <a:noFill/>
                  </a:rPr>
                  <a:t> </a:t>
                </a:r>
              </a:p>
            </p:txBody>
          </p:sp>
        </mc:Fallback>
      </mc:AlternateContent>
      <p:pic>
        <p:nvPicPr>
          <p:cNvPr id="42" name="图片 41"/>
          <p:cNvPicPr>
            <a:picLocks noChangeAspect="1"/>
          </p:cNvPicPr>
          <p:nvPr/>
        </p:nvPicPr>
        <p:blipFill>
          <a:blip r:embed="rId13"/>
          <a:srcRect l="2898" b="2948"/>
          <a:stretch>
            <a:fillRect/>
          </a:stretch>
        </p:blipFill>
        <p:spPr>
          <a:xfrm>
            <a:off x="2872255" y="2600193"/>
            <a:ext cx="2500372" cy="1956559"/>
          </a:xfrm>
          <a:prstGeom prst="rect">
            <a:avLst/>
          </a:prstGeom>
        </p:spPr>
      </p:pic>
      <p:pic>
        <p:nvPicPr>
          <p:cNvPr id="43" name="图片 42"/>
          <p:cNvPicPr>
            <a:picLocks noChangeAspect="1"/>
          </p:cNvPicPr>
          <p:nvPr/>
        </p:nvPicPr>
        <p:blipFill>
          <a:blip r:embed="rId14"/>
          <a:stretch>
            <a:fillRect/>
          </a:stretch>
        </p:blipFill>
        <p:spPr>
          <a:xfrm>
            <a:off x="2859959" y="4754973"/>
            <a:ext cx="2500372" cy="1973978"/>
          </a:xfrm>
          <a:prstGeom prst="rect">
            <a:avLst/>
          </a:prstGeom>
        </p:spPr>
      </p:pic>
      <p:cxnSp>
        <p:nvCxnSpPr>
          <p:cNvPr id="44" name="直接连接符 43"/>
          <p:cNvCxnSpPr/>
          <p:nvPr/>
        </p:nvCxnSpPr>
        <p:spPr>
          <a:xfrm flipH="1">
            <a:off x="4236779" y="5296673"/>
            <a:ext cx="973513" cy="74300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文本框 44"/>
              <p:cNvSpPr txBox="1"/>
              <p:nvPr/>
            </p:nvSpPr>
            <p:spPr>
              <a:xfrm>
                <a:off x="3334016" y="5010275"/>
                <a:ext cx="1552258"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𝑠𝑙𝑜𝑝𝑒</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0</m:t>
                      </m:r>
                      <m:r>
                        <a:rPr lang="en-US" altLang="zh-CN" sz="1600" b="0" i="1" smtClean="0">
                          <a:solidFill>
                            <a:srgbClr val="C00000"/>
                          </a:solidFill>
                          <a:latin typeface="Cambria Math" panose="02040503050406030204" pitchFamily="18" charset="0"/>
                        </a:rPr>
                        <m:t>.</m:t>
                      </m:r>
                      <m:r>
                        <a:rPr lang="en-US" altLang="zh-CN" sz="1600" b="0" i="1" smtClean="0">
                          <a:solidFill>
                            <a:srgbClr val="C00000"/>
                          </a:solidFill>
                          <a:latin typeface="Cambria Math" panose="02040503050406030204" pitchFamily="18" charset="0"/>
                        </a:rPr>
                        <m:t>3133</m:t>
                      </m:r>
                    </m:oMath>
                  </m:oMathPara>
                </a14:m>
                <a:endParaRPr lang="zh-CN" altLang="en-US" sz="1600" dirty="0">
                  <a:solidFill>
                    <a:srgbClr val="C00000"/>
                  </a:solidFill>
                </a:endParaRPr>
              </a:p>
            </p:txBody>
          </p:sp>
        </mc:Choice>
        <mc:Fallback>
          <p:sp>
            <p:nvSpPr>
              <p:cNvPr id="45" name="文本框 44"/>
              <p:cNvSpPr txBox="1">
                <a:spLocks noRot="1" noChangeAspect="1" noMove="1" noResize="1" noEditPoints="1" noAdjustHandles="1" noChangeArrowheads="1" noChangeShapeType="1" noTextEdit="1"/>
              </p:cNvSpPr>
              <p:nvPr/>
            </p:nvSpPr>
            <p:spPr>
              <a:xfrm>
                <a:off x="3334016" y="5010275"/>
                <a:ext cx="1552258" cy="338554"/>
              </a:xfrm>
              <a:prstGeom prst="rect">
                <a:avLst/>
              </a:prstGeom>
              <a:blipFill rotWithShape="1">
                <a:blip r:embed="rId15"/>
                <a:stretch>
                  <a:fillRect l="-17" t="-37" r="38" b="66"/>
                </a:stretch>
              </a:blipFill>
            </p:spPr>
            <p:txBody>
              <a:bodyPr/>
              <a:lstStyle/>
              <a:p>
                <a:r>
                  <a:rPr lang="zh-CN" altLang="en-US">
                    <a:noFill/>
                  </a:rPr>
                  <a:t> </a:t>
                </a:r>
              </a:p>
            </p:txBody>
          </p:sp>
        </mc:Fallback>
      </mc:AlternateContent>
      <p:cxnSp>
        <p:nvCxnSpPr>
          <p:cNvPr id="49" name="直接连接符 48"/>
          <p:cNvCxnSpPr/>
          <p:nvPr/>
        </p:nvCxnSpPr>
        <p:spPr>
          <a:xfrm>
            <a:off x="2737988" y="2651809"/>
            <a:ext cx="0" cy="420619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507727" y="2651809"/>
            <a:ext cx="0" cy="422797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594198" y="1990165"/>
            <a:ext cx="0" cy="4889622"/>
          </a:xfrm>
          <a:prstGeom prst="line">
            <a:avLst/>
          </a:prstGeom>
          <a:ln w="38100">
            <a:solidFill>
              <a:schemeClr val="accent4">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108853" y="1985058"/>
            <a:ext cx="12300853" cy="5107"/>
          </a:xfrm>
          <a:prstGeom prst="line">
            <a:avLst/>
          </a:prstGeom>
          <a:ln w="38100">
            <a:solidFill>
              <a:schemeClr val="accent4">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5. Conclusion and </a:t>
            </a:r>
            <a:r>
              <a:rPr lang="en-GB" altLang="zh-CN" sz="3200" dirty="0" err="1"/>
              <a:t>Outloook</a:t>
            </a:r>
            <a:endParaRPr lang="en-GB" altLang="zh-CN" sz="3200" dirty="0"/>
          </a:p>
        </p:txBody>
      </p:sp>
      <mc:AlternateContent xmlns:mc="http://schemas.openxmlformats.org/markup-compatibility/2006">
        <mc:Choice xmlns:a14="http://schemas.microsoft.com/office/drawing/2010/main" Requires="a14">
          <p:sp>
            <p:nvSpPr>
              <p:cNvPr id="4" name="文本框 3"/>
              <p:cNvSpPr txBox="1"/>
              <p:nvPr/>
            </p:nvSpPr>
            <p:spPr>
              <a:xfrm>
                <a:off x="660400" y="1026886"/>
                <a:ext cx="11183257" cy="5783699"/>
              </a:xfrm>
              <a:prstGeom prst="rect">
                <a:avLst/>
              </a:prstGeom>
              <a:noFill/>
            </p:spPr>
            <p:txBody>
              <a:bodyPr wrap="square" rtlCol="0">
                <a:spAutoFit/>
              </a:bodyPr>
              <a:lstStyle/>
              <a:p>
                <a:r>
                  <a:rPr lang="en-US" altLang="zh-CN" sz="2400" dirty="0"/>
                  <a:t>Conclusion</a:t>
                </a:r>
                <a:r>
                  <a:rPr lang="zh-CN" altLang="en-US" sz="2400" dirty="0"/>
                  <a:t>：</a:t>
                </a:r>
                <a:endParaRPr lang="en-US" altLang="zh-CN" sz="2400" dirty="0"/>
              </a:p>
              <a:p>
                <a:pPr marL="342900" indent="-342900">
                  <a:buFont typeface="Wingdings" panose="05000000000000000000" pitchFamily="2" charset="2"/>
                  <a:buChar char="Ø"/>
                </a:pPr>
                <a:r>
                  <a:rPr lang="en-US" altLang="zh-CN" sz="2400" dirty="0"/>
                  <a:t>	vacancy mediated dynamics (faster) —— spin exchange dynamics</a:t>
                </a:r>
                <a:endParaRPr lang="en-US" altLang="zh-CN" sz="2400" dirty="0"/>
              </a:p>
              <a:p>
                <a:pPr marL="342900" indent="-342900">
                  <a:buFont typeface="Wingdings" panose="05000000000000000000" pitchFamily="2" charset="2"/>
                  <a:buChar char="Ø"/>
                </a:pPr>
                <a:r>
                  <a:rPr lang="en-US" altLang="zh-CN" sz="2400" dirty="0"/>
                  <a:t>	2D: </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ea typeface="Cambria Math" panose="02040503050406030204" pitchFamily="18" charset="0"/>
                      </a:rPr>
                      <m:t>~ </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𝑡</m:t>
                        </m:r>
                      </m:e>
                      <m:sup>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3</m:t>
                        </m:r>
                      </m:sup>
                    </m:sSup>
                  </m:oMath>
                </a14:m>
                <a:endParaRPr lang="en-US" altLang="zh-CN" sz="2400" dirty="0"/>
              </a:p>
              <a:p>
                <a:r>
                  <a:rPr lang="en-US" altLang="zh-CN" sz="2400" dirty="0"/>
                  <a:t>	</a:t>
                </a:r>
                <a:r>
                  <a:rPr lang="en-US" altLang="zh-CN" sz="2400" dirty="0">
                    <a:solidFill>
                      <a:schemeClr val="tx1"/>
                    </a:solidFill>
                  </a:rPr>
                  <a:t>3D: </a:t>
                </a:r>
                <a14:m>
                  <m:oMath xmlns:m="http://schemas.openxmlformats.org/officeDocument/2006/math">
                    <m:r>
                      <a:rPr lang="en-US" altLang="zh-CN" sz="2400" b="0" i="0" smtClean="0">
                        <a:solidFill>
                          <a:schemeClr val="tx1"/>
                        </a:solidFill>
                        <a:latin typeface="Cambria Math" panose="02040503050406030204" pitchFamily="18" charset="0"/>
                      </a:rPr>
                      <m:t> </m:t>
                    </m:r>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ea typeface="Cambria Math" panose="02040503050406030204" pitchFamily="18" charset="0"/>
                      </a:rPr>
                      <m:t>~ </m:t>
                    </m:r>
                    <m:sSup>
                      <m:sSupPr>
                        <m:ctrlPr>
                          <a:rPr lang="en-US" altLang="zh-CN" sz="2400" b="0" i="1" smtClean="0">
                            <a:solidFill>
                              <a:schemeClr val="tx1"/>
                            </a:solidFill>
                            <a:latin typeface="Cambria Math" panose="02040503050406030204" pitchFamily="18" charset="0"/>
                            <a:ea typeface="Cambria Math" panose="02040503050406030204" pitchFamily="18" charset="0"/>
                          </a:rPr>
                        </m:ctrlPr>
                      </m:sSupPr>
                      <m:e>
                        <m:r>
                          <a:rPr lang="en-US" altLang="zh-CN" sz="2400" b="0" i="1" smtClean="0">
                            <a:solidFill>
                              <a:schemeClr val="tx1"/>
                            </a:solidFill>
                            <a:latin typeface="Cambria Math" panose="02040503050406030204" pitchFamily="18" charset="0"/>
                            <a:ea typeface="Cambria Math" panose="02040503050406030204" pitchFamily="18" charset="0"/>
                          </a:rPr>
                          <m:t>𝑡</m:t>
                        </m:r>
                      </m:e>
                      <m:sup>
                        <m:r>
                          <a:rPr lang="en-US" altLang="zh-CN" sz="2400" b="0" i="1" smtClean="0">
                            <a:solidFill>
                              <a:schemeClr val="tx1"/>
                            </a:solidFill>
                            <a:latin typeface="Cambria Math" panose="02040503050406030204" pitchFamily="18" charset="0"/>
                            <a:ea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3</m:t>
                        </m:r>
                      </m:sup>
                    </m:sSup>
                  </m:oMath>
                </a14:m>
                <a:r>
                  <a:rPr lang="en-US" altLang="zh-CN" sz="2400" dirty="0">
                    <a:solidFill>
                      <a:schemeClr val="tx1"/>
                    </a:solidFill>
                  </a:rPr>
                  <a:t> (approximate)</a:t>
                </a:r>
                <a:endParaRPr lang="en-US" altLang="zh-CN" sz="2400" dirty="0">
                  <a:solidFill>
                    <a:schemeClr val="tx1"/>
                  </a:solidFill>
                </a:endParaRPr>
              </a:p>
              <a:p>
                <a:pPr marL="342900" indent="-342900">
                  <a:buFont typeface="Wingdings" panose="05000000000000000000" pitchFamily="2" charset="2"/>
                  <a:buChar char="Ø"/>
                </a:pPr>
                <a:r>
                  <a:rPr lang="en-US" altLang="zh-CN" sz="2400" dirty="0"/>
                  <a:t>	Temperature effects: </a:t>
                </a:r>
                <a:endParaRPr lang="en-US" altLang="zh-CN" sz="2400" dirty="0"/>
              </a:p>
              <a:p>
                <a:pPr marL="1714500" lvl="3" indent="-342900">
                  <a:buFont typeface="Arial" panose="020B0604020202020204" pitchFamily="34" charset="0"/>
                  <a:buChar char="•"/>
                </a:pPr>
                <a:r>
                  <a:rPr lang="en-US" altLang="zh-CN" sz="2400" dirty="0"/>
                  <a:t>the evolution rate</a:t>
                </a:r>
                <a:endParaRPr lang="en-US" altLang="zh-CN" sz="2400" dirty="0"/>
              </a:p>
              <a:p>
                <a:pPr marL="1714500" lvl="3" indent="-342900">
                  <a:buFont typeface="Arial" panose="020B0604020202020204" pitchFamily="34" charset="0"/>
                  <a:buChar char="•"/>
                </a:pPr>
                <a:r>
                  <a:rPr lang="en-US" altLang="zh-CN" sz="2400" dirty="0"/>
                  <a:t>……</a:t>
                </a:r>
                <a:endParaRPr lang="en-US" altLang="zh-CN" sz="2400" dirty="0"/>
              </a:p>
              <a:p>
                <a:pPr marL="342900" indent="-342900">
                  <a:buFont typeface="Wingdings" panose="05000000000000000000" pitchFamily="2" charset="2"/>
                  <a:buChar char="Ø"/>
                </a:pPr>
                <a:r>
                  <a:rPr lang="en-US" altLang="zh-CN" sz="2400" dirty="0"/>
                  <a:t>	Two method gives the same results approximately</a:t>
                </a:r>
                <a:endParaRPr lang="en-US" altLang="zh-CN" sz="2400" dirty="0"/>
              </a:p>
              <a:p>
                <a:pPr marL="1714500" lvl="3" indent="-342900">
                  <a:buFont typeface="Arial" panose="020B0604020202020204" pitchFamily="34" charset="0"/>
                  <a:buChar char="•"/>
                </a:pPr>
                <a:r>
                  <a:rPr lang="en-US" altLang="zh-CN" sz="2400" dirty="0"/>
                  <a:t>pair</a:t>
                </a:r>
                <a:r>
                  <a:rPr lang="zh-CN" altLang="en-US" sz="2400" dirty="0"/>
                  <a:t> </a:t>
                </a:r>
                <a:r>
                  <a:rPr lang="en-US" altLang="zh-CN" sz="2400" dirty="0"/>
                  <a:t>correlation function </a:t>
                </a:r>
                <a14:m>
                  <m:oMath xmlns:m="http://schemas.openxmlformats.org/officeDocument/2006/math">
                    <m:r>
                      <a:rPr lang="en-US" altLang="zh-CN" sz="2400" b="0" i="1" smtClean="0">
                        <a:latin typeface="Cambria Math" panose="02040503050406030204" pitchFamily="18" charset="0"/>
                      </a:rPr>
                      <m:t>𝐶</m:t>
                    </m:r>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𝑟</m:t>
                        </m:r>
                      </m:e>
                    </m:d>
                    <m:r>
                      <a:rPr lang="en-US" altLang="zh-CN" sz="2400" b="0" i="1" smtClean="0">
                        <a:latin typeface="Cambria Math" panose="02040503050406030204" pitchFamily="18" charset="0"/>
                      </a:rPr>
                      <m:t>=&lt;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&gt;</m:t>
                    </m:r>
                  </m:oMath>
                </a14:m>
                <a:endParaRPr lang="en-US" altLang="zh-CN" sz="2400" dirty="0"/>
              </a:p>
              <a:p>
                <a:pPr marL="1714500" lvl="3" indent="-342900">
                  <a:buFont typeface="Arial" panose="020B0604020202020204" pitchFamily="34" charset="0"/>
                  <a:buChar char="•"/>
                </a:pPr>
                <a:r>
                  <a:rPr lang="en-US" altLang="zh-CN" sz="2400" dirty="0"/>
                  <a:t>energy formula </a:t>
                </a:r>
                <a14:m>
                  <m:oMath xmlns:m="http://schemas.openxmlformats.org/officeDocument/2006/math">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den>
                    </m:f>
                  </m:oMath>
                </a14:m>
                <a:endParaRPr lang="en-US" altLang="zh-CN" sz="2400" dirty="0"/>
              </a:p>
              <a:p>
                <a:r>
                  <a:rPr lang="en-US" altLang="zh-CN" sz="2400" dirty="0"/>
                  <a:t>Outlook</a:t>
                </a:r>
                <a:r>
                  <a:rPr lang="en-US" altLang="zh-CN" sz="2400" dirty="0">
                    <a:sym typeface="Wingdings" panose="05000000000000000000" pitchFamily="2" charset="2"/>
                  </a:rPr>
                  <a:t>:</a:t>
                </a:r>
                <a:r>
                  <a:rPr lang="zh-CN" altLang="en-US" sz="2400" dirty="0">
                    <a:sym typeface="Wingdings" panose="05000000000000000000" pitchFamily="2" charset="2"/>
                  </a:rPr>
                  <a:t> </a:t>
                </a:r>
                <a:endParaRPr lang="en-US" altLang="zh-CN" sz="2400" dirty="0">
                  <a:sym typeface="Wingdings" panose="05000000000000000000" pitchFamily="2" charset="2"/>
                </a:endParaRPr>
              </a:p>
              <a:p>
                <a:r>
                  <a:rPr lang="en-US" altLang="zh-CN" sz="2400" dirty="0">
                    <a:sym typeface="Wingdings" panose="05000000000000000000" pitchFamily="2" charset="2"/>
                  </a:rPr>
                  <a:t>	(1) code optimization &amp; more verification</a:t>
                </a:r>
                <a:endParaRPr lang="en-US" altLang="zh-CN" sz="2400" dirty="0">
                  <a:sym typeface="Wingdings" panose="05000000000000000000" pitchFamily="2" charset="2"/>
                </a:endParaRPr>
              </a:p>
              <a:p>
                <a:r>
                  <a:rPr lang="en-US" altLang="zh-CN" sz="2400" dirty="0">
                    <a:sym typeface="Wingdings" panose="05000000000000000000" pitchFamily="2" charset="2"/>
                  </a:rPr>
                  <a:t>	(2) </a:t>
                </a:r>
                <a:r>
                  <a:rPr lang="en-US" altLang="zh-CN" sz="2400" dirty="0"/>
                  <a:t>bond</a:t>
                </a:r>
                <a:r>
                  <a:rPr lang="zh-CN" altLang="en-US" sz="2400" dirty="0"/>
                  <a:t> </a:t>
                </a:r>
                <a:r>
                  <a:rPr lang="en-US" altLang="zh-CN" sz="2400" dirty="0"/>
                  <a:t>disorder</a:t>
                </a:r>
                <a:endParaRPr lang="en-US" altLang="zh-CN" sz="2400" dirty="0"/>
              </a:p>
              <a:p>
                <a:r>
                  <a:rPr lang="en-US" altLang="zh-CN" sz="2400" dirty="0"/>
                  <a:t>	(3) higher dimensions</a:t>
                </a:r>
                <a:endParaRPr lang="en-US" altLang="zh-CN" sz="2400" dirty="0"/>
              </a:p>
              <a:p>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660400" y="1026886"/>
                <a:ext cx="11183257" cy="5783699"/>
              </a:xfrm>
              <a:prstGeom prst="rect">
                <a:avLst/>
              </a:prstGeom>
              <a:blipFill rotWithShape="1">
                <a:blip r:embed="rId1"/>
                <a:stretch>
                  <a:fillRect t="-2" r="2" b="4"/>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GB" altLang="zh-CN" sz="3200" dirty="0"/>
              <a:t>R</a:t>
            </a:r>
            <a:r>
              <a:rPr lang="en-US" altLang="zh-CN" sz="3200" dirty="0" err="1"/>
              <a:t>eference</a:t>
            </a:r>
            <a:r>
              <a:rPr lang="zh-CN" altLang="en-US" sz="3200" dirty="0"/>
              <a:t>：</a:t>
            </a:r>
            <a:endParaRPr lang="en-GB" altLang="zh-CN" sz="3200" dirty="0"/>
          </a:p>
        </p:txBody>
      </p:sp>
      <p:sp>
        <p:nvSpPr>
          <p:cNvPr id="4" name="文本框 3"/>
          <p:cNvSpPr txBox="1"/>
          <p:nvPr/>
        </p:nvSpPr>
        <p:spPr>
          <a:xfrm>
            <a:off x="660400" y="1320800"/>
            <a:ext cx="9869714" cy="3416320"/>
          </a:xfrm>
          <a:prstGeom prst="rect">
            <a:avLst/>
          </a:prstGeom>
          <a:noFill/>
        </p:spPr>
        <p:txBody>
          <a:bodyPr wrap="square" rtlCol="0">
            <a:spAutoFit/>
          </a:bodyPr>
          <a:lstStyle/>
          <a:p>
            <a:pPr marL="0" marR="0" algn="just"/>
            <a:r>
              <a:rPr lang="en-US" altLang="zh-CN" dirty="0">
                <a:solidFill>
                  <a:srgbClr val="333333"/>
                </a:solidFill>
                <a:latin typeface="Open Sans" panose="020F0502020204030204" pitchFamily="34" charset="0"/>
              </a:rPr>
              <a:t>[1] I.M. Lifshitz, V.V. </a:t>
            </a:r>
            <a:r>
              <a:rPr lang="en-US" altLang="zh-CN" dirty="0" err="1">
                <a:solidFill>
                  <a:srgbClr val="333333"/>
                </a:solidFill>
                <a:latin typeface="Open Sans" panose="020F0502020204030204" pitchFamily="34" charset="0"/>
              </a:rPr>
              <a:t>Slyozov,The</a:t>
            </a:r>
            <a:r>
              <a:rPr lang="en-US" altLang="zh-CN" dirty="0">
                <a:solidFill>
                  <a:srgbClr val="333333"/>
                </a:solidFill>
                <a:latin typeface="Open Sans" panose="020F0502020204030204" pitchFamily="34" charset="0"/>
              </a:rPr>
              <a:t> kinetics of precipitation from supersaturated solid </a:t>
            </a:r>
            <a:r>
              <a:rPr lang="en-US" altLang="zh-CN" dirty="0" err="1">
                <a:solidFill>
                  <a:srgbClr val="333333"/>
                </a:solidFill>
                <a:latin typeface="Open Sans" panose="020F0502020204030204" pitchFamily="34" charset="0"/>
              </a:rPr>
              <a:t>solutions,Journal</a:t>
            </a:r>
            <a:r>
              <a:rPr lang="en-US" altLang="zh-CN" dirty="0">
                <a:solidFill>
                  <a:srgbClr val="333333"/>
                </a:solidFill>
                <a:latin typeface="Open Sans" panose="020F0502020204030204" pitchFamily="34" charset="0"/>
              </a:rPr>
              <a:t> of Physics and Chemistry of </a:t>
            </a:r>
            <a:r>
              <a:rPr lang="en-US" altLang="zh-CN" dirty="0" err="1">
                <a:solidFill>
                  <a:srgbClr val="333333"/>
                </a:solidFill>
                <a:latin typeface="Open Sans" panose="020F0502020204030204" pitchFamily="34" charset="0"/>
              </a:rPr>
              <a:t>Solids,Volume</a:t>
            </a:r>
            <a:r>
              <a:rPr lang="en-US" altLang="zh-CN" dirty="0">
                <a:solidFill>
                  <a:srgbClr val="333333"/>
                </a:solidFill>
                <a:latin typeface="Open Sans" panose="020F0502020204030204" pitchFamily="34" charset="0"/>
              </a:rPr>
              <a:t> 19, Issues 1–2,1961,Pages 35-50, ISSN 0022-3697</a:t>
            </a:r>
            <a:endParaRPr lang="en-US" altLang="zh-CN" dirty="0">
              <a:solidFill>
                <a:srgbClr val="333333"/>
              </a:solidFill>
              <a:latin typeface="Open Sans" panose="020F0502020204030204" pitchFamily="34" charset="0"/>
            </a:endParaRPr>
          </a:p>
          <a:p>
            <a:pPr marL="0" marR="0" algn="just"/>
            <a:endParaRPr lang="en-US" altLang="zh-CN" dirty="0">
              <a:solidFill>
                <a:srgbClr val="333333"/>
              </a:solidFill>
              <a:latin typeface="Open Sans" panose="020F0502020204030204" pitchFamily="34" charset="0"/>
            </a:endParaRPr>
          </a:p>
          <a:p>
            <a:pPr marL="0" marR="0" algn="just"/>
            <a:r>
              <a:rPr lang="en-US" altLang="zh-CN" dirty="0">
                <a:solidFill>
                  <a:srgbClr val="333333"/>
                </a:solidFill>
                <a:latin typeface="Open Sans" panose="020F0502020204030204" pitchFamily="34" charset="0"/>
              </a:rPr>
              <a:t>[2] Shrivastava, S., &amp; Singh, A. (2023). Phase separation kinetics of binary mixture in the influence of bond disorder: sensitivity to quench temperature. Phase Transitions, 96(5), 311–327. </a:t>
            </a:r>
            <a:endParaRPr lang="en-US" altLang="zh-CN" dirty="0">
              <a:solidFill>
                <a:srgbClr val="333333"/>
              </a:solidFill>
              <a:latin typeface="Open Sans" panose="020F0502020204030204" pitchFamily="34" charset="0"/>
            </a:endParaRPr>
          </a:p>
          <a:p>
            <a:pPr marL="0" marR="0" algn="just"/>
            <a:endParaRPr lang="en-US" altLang="zh-CN" dirty="0">
              <a:solidFill>
                <a:srgbClr val="333333"/>
              </a:solidFill>
              <a:latin typeface="Open Sans" panose="020F0502020204030204" pitchFamily="34" charset="0"/>
            </a:endParaRPr>
          </a:p>
          <a:p>
            <a:pPr marL="0" marR="0" algn="just"/>
            <a:r>
              <a:rPr lang="en-US" altLang="zh-CN" dirty="0">
                <a:solidFill>
                  <a:srgbClr val="333333"/>
                </a:solidFill>
                <a:latin typeface="Open Sans" panose="020F0502020204030204" pitchFamily="34" charset="0"/>
              </a:rPr>
              <a:t>[3] PhysRevLett.46.1581, Domain Growth of Degenerate Phases, Safran, S. A.}, Phys. Rev. Lett. volume46, issue 24, pages1581--1584, </a:t>
            </a:r>
            <a:r>
              <a:rPr lang="en-US" altLang="zh-CN" dirty="0" err="1">
                <a:solidFill>
                  <a:srgbClr val="333333"/>
                </a:solidFill>
                <a:latin typeface="Open Sans" panose="020F0502020204030204" pitchFamily="34" charset="0"/>
              </a:rPr>
              <a:t>numpages</a:t>
            </a:r>
            <a:r>
              <a:rPr lang="en-US" altLang="zh-CN" dirty="0">
                <a:solidFill>
                  <a:srgbClr val="333333"/>
                </a:solidFill>
                <a:latin typeface="Open Sans" panose="020F0502020204030204" pitchFamily="34" charset="0"/>
              </a:rPr>
              <a:t> 0, year 1981, month Jun, publisher AmericanPhysicalSociety.doi10.1103/PhysRevLett.46.1581.</a:t>
            </a:r>
            <a:endParaRPr lang="en-US" altLang="zh-CN" sz="1800" kern="100" dirty="0">
              <a:effectLst/>
              <a:latin typeface="Times New Roman" panose="02020603050405020304" pitchFamily="18" charset="0"/>
              <a:ea typeface="宋体" panose="02010600030101010101" pitchFamily="2" charset="-122"/>
            </a:endParaRPr>
          </a:p>
          <a:p>
            <a:pPr marL="0" marR="0" algn="just"/>
            <a:endParaRPr lang="en-US" altLang="zh-CN" sz="1800" kern="1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953624" y="1777424"/>
            <a:ext cx="9565275" cy="1643062"/>
          </a:xfrm>
        </p:spPr>
        <p:txBody>
          <a:bodyPr/>
          <a:lstStyle/>
          <a:p>
            <a:r>
              <a:rPr lang="en-GB" altLang="zh-CN" dirty="0"/>
              <a:t>Thank you for </a:t>
            </a:r>
            <a:endParaRPr lang="en-GB" altLang="zh-CN" dirty="0"/>
          </a:p>
          <a:p>
            <a:r>
              <a:rPr lang="en-GB" altLang="zh-CN" dirty="0"/>
              <a:t>watching.</a:t>
            </a:r>
            <a:endParaRPr lang="en-GB" altLang="zh-CN" dirty="0"/>
          </a:p>
        </p:txBody>
      </p:sp>
      <p:sp>
        <p:nvSpPr>
          <p:cNvPr id="2" name="文本框 1"/>
          <p:cNvSpPr txBox="1"/>
          <p:nvPr/>
        </p:nvSpPr>
        <p:spPr>
          <a:xfrm>
            <a:off x="1953895" y="4211955"/>
            <a:ext cx="7414260" cy="1568450"/>
          </a:xfrm>
          <a:prstGeom prst="rect">
            <a:avLst/>
          </a:prstGeom>
          <a:noFill/>
        </p:spPr>
        <p:txBody>
          <a:bodyPr wrap="square" rtlCol="0" anchor="t">
            <a:spAutoFit/>
          </a:bodyPr>
          <a:lstStyle/>
          <a:p>
            <a:r>
              <a:rPr lang="zh-CN" altLang="en-US" sz="2400" dirty="0">
                <a:sym typeface="+mn-ea"/>
              </a:rPr>
              <a:t>小组分工：</a:t>
            </a:r>
            <a:endParaRPr lang="zh-CN" altLang="en-US" sz="2400" dirty="0">
              <a:sym typeface="+mn-ea"/>
            </a:endParaRPr>
          </a:p>
          <a:p>
            <a:pPr marL="342900" indent="-342900">
              <a:buFont typeface="Arial" panose="020B0604020202020204" pitchFamily="34" charset="0"/>
              <a:buChar char="•"/>
            </a:pPr>
            <a:r>
              <a:rPr lang="zh-CN" altLang="en-US" sz="2400" dirty="0">
                <a:sym typeface="+mn-ea"/>
              </a:rPr>
              <a:t>田鑫涛：资料搜集、代码编写、</a:t>
            </a:r>
            <a:r>
              <a:rPr lang="en-US" altLang="zh-CN" sz="2400" dirty="0">
                <a:sym typeface="+mn-ea"/>
              </a:rPr>
              <a:t>ppt</a:t>
            </a:r>
            <a:r>
              <a:rPr lang="zh-CN" altLang="en-US" sz="2400" dirty="0">
                <a:sym typeface="+mn-ea"/>
              </a:rPr>
              <a:t>制作、汇报</a:t>
            </a:r>
            <a:endParaRPr lang="zh-CN" altLang="en-US" sz="2400" dirty="0">
              <a:sym typeface="+mn-ea"/>
            </a:endParaRPr>
          </a:p>
          <a:p>
            <a:pPr marL="342900" indent="-342900">
              <a:buFont typeface="Arial" panose="020B0604020202020204" pitchFamily="34" charset="0"/>
              <a:buChar char="•"/>
            </a:pPr>
            <a:r>
              <a:rPr lang="zh-CN" altLang="en-US" sz="2400" dirty="0">
                <a:sym typeface="+mn-ea"/>
              </a:rPr>
              <a:t>楚昊锟：资料搜集、</a:t>
            </a:r>
            <a:r>
              <a:rPr lang="en-US" altLang="zh-CN" sz="2400" dirty="0">
                <a:sym typeface="+mn-ea"/>
              </a:rPr>
              <a:t>ppt</a:t>
            </a:r>
            <a:r>
              <a:rPr lang="zh-CN" altLang="en-US" sz="2400" dirty="0">
                <a:sym typeface="+mn-ea"/>
              </a:rPr>
              <a:t>制作、报告编写</a:t>
            </a:r>
            <a:endParaRPr lang="zh-CN" altLang="en-US" sz="2400" dirty="0">
              <a:sym typeface="+mn-ea"/>
            </a:endParaRPr>
          </a:p>
          <a:p>
            <a:pPr marL="342900" indent="-342900">
              <a:buFont typeface="Arial" panose="020B0604020202020204" pitchFamily="34" charset="0"/>
              <a:buChar char="•"/>
            </a:pPr>
            <a:r>
              <a:rPr lang="zh-CN" altLang="en-US" sz="2400" dirty="0">
                <a:sym typeface="+mn-ea"/>
              </a:rPr>
              <a:t>俞泽榕：代码编写、报告编写</a:t>
            </a:r>
            <a:endParaRPr lang="zh-CN" altLang="en-US" sz="2400" dirty="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0" y="1091973"/>
            <a:ext cx="3429000" cy="1928813"/>
          </a:xfrm>
        </p:spPr>
        <p:txBody>
          <a:bodyPr>
            <a:normAutofit/>
          </a:bodyPr>
          <a:lstStyle/>
          <a:p>
            <a:r>
              <a:rPr lang="en-GB" altLang="zh-CN" sz="4000" dirty="0"/>
              <a:t>CONTENTS</a:t>
            </a:r>
            <a:endParaRPr lang="en-GB" altLang="zh-CN" sz="4000" dirty="0"/>
          </a:p>
        </p:txBody>
      </p:sp>
      <p:sp>
        <p:nvSpPr>
          <p:cNvPr id="4" name="文本占位符 3"/>
          <p:cNvSpPr>
            <a:spLocks noGrp="1"/>
          </p:cNvSpPr>
          <p:nvPr>
            <p:ph type="body" sz="quarter" idx="13"/>
          </p:nvPr>
        </p:nvSpPr>
        <p:spPr>
          <a:xfrm>
            <a:off x="486335" y="2056379"/>
            <a:ext cx="7871045" cy="3033712"/>
          </a:xfrm>
        </p:spPr>
        <p:txBody>
          <a:bodyPr/>
          <a:lstStyle/>
          <a:p>
            <a:r>
              <a:rPr lang="en-GB" altLang="zh-CN" sz="3200" dirty="0"/>
              <a:t> I</a:t>
            </a:r>
            <a:r>
              <a:rPr lang="en-US" altLang="zh-CN" sz="3200" dirty="0" err="1"/>
              <a:t>ntroduction</a:t>
            </a:r>
            <a:r>
              <a:rPr lang="en-GB" altLang="zh-CN" sz="3200" dirty="0"/>
              <a:t> </a:t>
            </a:r>
            <a:endParaRPr lang="en-GB" altLang="zh-CN" sz="3200" dirty="0"/>
          </a:p>
          <a:p>
            <a:r>
              <a:rPr lang="en-GB" altLang="zh-CN" sz="3200" dirty="0"/>
              <a:t> P</a:t>
            </a:r>
            <a:r>
              <a:rPr lang="en-US" altLang="zh-CN" sz="3200" dirty="0" err="1"/>
              <a:t>roblems</a:t>
            </a:r>
            <a:endParaRPr lang="en-GB" altLang="zh-CN" sz="3200" dirty="0"/>
          </a:p>
          <a:p>
            <a:r>
              <a:rPr lang="en-GB" altLang="zh-CN" sz="3200" dirty="0"/>
              <a:t> Numerical algorithm</a:t>
            </a:r>
            <a:endParaRPr lang="en-GB" altLang="zh-CN" sz="3200" dirty="0"/>
          </a:p>
          <a:p>
            <a:r>
              <a:rPr lang="en-GB" altLang="zh-CN" sz="3200" dirty="0"/>
              <a:t> Results and Discussion</a:t>
            </a:r>
            <a:endParaRPr lang="en-GB" altLang="zh-CN" sz="3200" dirty="0"/>
          </a:p>
          <a:p>
            <a:r>
              <a:rPr lang="en-GB" altLang="zh-CN" sz="3200" dirty="0"/>
              <a:t> Conclusion and </a:t>
            </a:r>
            <a:r>
              <a:rPr lang="en-GB" altLang="zh-CN" sz="3200" dirty="0" err="1"/>
              <a:t>Outloook</a:t>
            </a:r>
            <a:endParaRPr lang="en-GB" altLang="zh-CN" sz="3200" dirty="0"/>
          </a:p>
          <a:p>
            <a:endParaRPr lang="zh-CN" altLang="en-US" dirty="0"/>
          </a:p>
        </p:txBody>
      </p:sp>
      <p:sp>
        <p:nvSpPr>
          <p:cNvPr id="2" name="灯片编号占位符 1"/>
          <p:cNvSpPr>
            <a:spLocks noGrp="1"/>
          </p:cNvSpPr>
          <p:nvPr>
            <p:ph type="sldNum" sz="quarter" idx="12"/>
          </p:nvPr>
        </p:nvSpPr>
        <p:spPr>
          <a:xfrm>
            <a:off x="8857452" y="6438900"/>
            <a:ext cx="2661448" cy="215900"/>
          </a:xfrm>
        </p:spPr>
        <p:txBody>
          <a:bodyPr/>
          <a:lstStyle/>
          <a:p>
            <a:fld id="{7F65B630-C7FF-41C0-9923-C5E5E29EED81}" type="slidenum">
              <a:rPr lang="en-US" altLang="zh-CN" smtClean="0"/>
            </a:fld>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1.</a:t>
            </a:r>
            <a:r>
              <a:rPr lang="zh-CN" altLang="en-US" sz="3200" dirty="0"/>
              <a:t> </a:t>
            </a:r>
            <a:r>
              <a:rPr lang="en-US" altLang="zh-CN" sz="3200" dirty="0"/>
              <a:t>Introduction</a:t>
            </a:r>
            <a:endParaRPr lang="zh-CN" altLang="en-US" sz="3200" dirty="0"/>
          </a:p>
        </p:txBody>
      </p:sp>
      <p:sp>
        <p:nvSpPr>
          <p:cNvPr id="5" name="文本框 4"/>
          <p:cNvSpPr txBox="1"/>
          <p:nvPr/>
        </p:nvSpPr>
        <p:spPr>
          <a:xfrm>
            <a:off x="660400" y="1182469"/>
            <a:ext cx="9789886" cy="295465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Binary alloy —— rapidly quenched</a:t>
            </a:r>
            <a:endParaRPr lang="en-US" altLang="zh-CN" sz="2800" dirty="0"/>
          </a:p>
          <a:p>
            <a:pPr marL="457200" indent="-457200">
              <a:buFont typeface="Arial" panose="020B0604020202020204" pitchFamily="34" charset="0"/>
              <a:buChar char="•"/>
            </a:pPr>
            <a:r>
              <a:rPr lang="en-US" altLang="zh-CN" sz="2800" dirty="0"/>
              <a:t>Spinodal Decomposition</a:t>
            </a:r>
            <a:endParaRPr lang="en-US" altLang="zh-CN" sz="2800" dirty="0"/>
          </a:p>
          <a:p>
            <a:pPr marL="457200" indent="-457200">
              <a:buFont typeface="Arial" panose="020B0604020202020204" pitchFamily="34" charset="0"/>
              <a:buChar char="•"/>
            </a:pPr>
            <a:r>
              <a:rPr lang="en-US" altLang="zh-CN" sz="2800" dirty="0"/>
              <a:t>domain formation (separate the two metals)</a:t>
            </a:r>
            <a:endParaRPr lang="en-US" altLang="zh-CN" sz="2800" dirty="0"/>
          </a:p>
          <a:p>
            <a:endParaRPr lang="en-US" altLang="zh-CN" sz="2800" dirty="0"/>
          </a:p>
          <a:p>
            <a:r>
              <a:rPr lang="en-US" altLang="zh-CN" sz="2800" dirty="0"/>
              <a:t> </a:t>
            </a:r>
            <a:endParaRPr lang="en-US" altLang="zh-CN" sz="2800" dirty="0"/>
          </a:p>
          <a:p>
            <a:r>
              <a:rPr lang="en-US" altLang="zh-CN" sz="2800" dirty="0"/>
              <a:t> </a:t>
            </a:r>
            <a:endParaRPr lang="en-US" altLang="zh-CN" sz="2800" dirty="0"/>
          </a:p>
          <a:p>
            <a:endParaRPr lang="zh-CN" altLang="en-US" dirty="0"/>
          </a:p>
        </p:txBody>
      </p:sp>
      <p:pic>
        <p:nvPicPr>
          <p:cNvPr id="7" name="图片 6"/>
          <p:cNvPicPr>
            <a:picLocks noChangeAspect="1"/>
          </p:cNvPicPr>
          <p:nvPr/>
        </p:nvPicPr>
        <p:blipFill>
          <a:blip r:embed="rId1"/>
          <a:stretch>
            <a:fillRect/>
          </a:stretch>
        </p:blipFill>
        <p:spPr>
          <a:xfrm>
            <a:off x="1075472" y="2973222"/>
            <a:ext cx="6446519" cy="2954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2. Problems</a:t>
            </a:r>
            <a:endParaRPr lang="zh-CN" altLang="en-US" sz="3200" dirty="0"/>
          </a:p>
        </p:txBody>
      </p:sp>
      <mc:AlternateContent xmlns:mc="http://schemas.openxmlformats.org/markup-compatibility/2006">
        <mc:Choice xmlns:a14="http://schemas.microsoft.com/office/drawing/2010/main" Requires="a14">
          <p:sp>
            <p:nvSpPr>
              <p:cNvPr id="4" name="文本框 3"/>
              <p:cNvSpPr txBox="1"/>
              <p:nvPr/>
            </p:nvSpPr>
            <p:spPr>
              <a:xfrm>
                <a:off x="660400" y="1355272"/>
                <a:ext cx="8523514" cy="4015586"/>
              </a:xfrm>
              <a:prstGeom prst="rect">
                <a:avLst/>
              </a:prstGeom>
              <a:noFill/>
            </p:spPr>
            <p:txBody>
              <a:bodyPr wrap="square" rtlCol="0">
                <a:spAutoFit/>
              </a:bodyPr>
              <a:lstStyle/>
              <a:p>
                <a:pPr marL="457200" indent="-457200">
                  <a:buAutoNum type="alphaLcParenBoth"/>
                </a:pPr>
                <a:r>
                  <a:rPr lang="en-US" altLang="zh-CN" sz="2400" dirty="0"/>
                  <a:t>initial state (random placement)</a:t>
                </a:r>
                <a:endParaRPr lang="en-US" altLang="zh-CN" sz="2400" dirty="0"/>
              </a:p>
              <a:p>
                <a:pPr marL="457200" indent="-457200">
                  <a:buAutoNum type="alphaLcParenBoth"/>
                </a:pPr>
                <a:endParaRPr lang="en-US" altLang="zh-CN" sz="2400" dirty="0"/>
              </a:p>
              <a:p>
                <a:pPr marL="457200" indent="-457200">
                  <a:buAutoNum type="alphaLcParenBoth"/>
                </a:pPr>
                <a:r>
                  <a:rPr lang="en-US" altLang="zh-CN" sz="2400" dirty="0"/>
                  <a:t> </a:t>
                </a:r>
                <a14:m>
                  <m:oMath xmlns:m="http://schemas.openxmlformats.org/officeDocument/2006/math">
                    <m:r>
                      <a:rPr lang="en-US" altLang="zh-CN" sz="2400" b="0" i="1" smtClean="0">
                        <a:latin typeface="Cambria Math" panose="02040503050406030204" pitchFamily="18" charset="0"/>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oMath>
                </a14:m>
                <a:r>
                  <a:rPr lang="en-US" altLang="zh-CN" sz="2400" dirty="0"/>
                  <a:t> relations (</a:t>
                </a: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 ……</m:t>
                    </m:r>
                  </m:oMath>
                </a14:m>
                <a:r>
                  <a:rPr lang="en-US" altLang="zh-CN" sz="2400" dirty="0"/>
                  <a:t>)</a:t>
                </a:r>
                <a:endParaRPr lang="en-US" altLang="zh-CN" sz="2400" dirty="0"/>
              </a:p>
              <a:p>
                <a:pPr marL="1257300" lvl="2" indent="-342900">
                  <a:buFont typeface="Arial" panose="020B0604020202020204" pitchFamily="34" charset="0"/>
                  <a:buChar char="•"/>
                </a:pPr>
                <a:r>
                  <a:rPr lang="en-US" altLang="zh-CN" sz="2400" dirty="0"/>
                  <a:t>pair</a:t>
                </a:r>
                <a:r>
                  <a:rPr lang="zh-CN" altLang="en-US" sz="2400" dirty="0"/>
                  <a:t> </a:t>
                </a:r>
                <a:r>
                  <a:rPr lang="en-US" altLang="zh-CN" sz="2400" dirty="0"/>
                  <a:t>correlation function </a:t>
                </a:r>
                <a14:m>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e>
                    </m:d>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&gt;</m:t>
                    </m:r>
                  </m:oMath>
                </a14:m>
                <a:endParaRPr lang="en-US" altLang="zh-CN" sz="2400" b="0" dirty="0"/>
              </a:p>
              <a:p>
                <a:pPr marL="1257300" lvl="2" indent="-342900">
                  <a:buFont typeface="Arial" panose="020B0604020202020204" pitchFamily="34" charset="0"/>
                  <a:buChar char="•"/>
                </a:pPr>
                <a:r>
                  <a:rPr lang="en-US" altLang="zh-CN" sz="2400" dirty="0"/>
                  <a:t>energy formula </a:t>
                </a:r>
                <a14:m>
                  <m:oMath xmlns:m="http://schemas.openxmlformats.org/officeDocument/2006/math">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den>
                    </m:f>
                  </m:oMath>
                </a14:m>
                <a:endParaRPr lang="en-US" altLang="zh-CN" sz="2400" dirty="0"/>
              </a:p>
              <a:p>
                <a:pPr marL="457200" indent="-457200">
                  <a:buAutoNum type="alphaLcParenBoth"/>
                </a:pPr>
                <a:endParaRPr lang="en-US" altLang="zh-CN" sz="2400" dirty="0"/>
              </a:p>
              <a:p>
                <a:pPr marL="457200" indent="-457200">
                  <a:buAutoNum type="alphaLcParenBoth"/>
                </a:pPr>
                <a:r>
                  <a:rPr lang="en-US" altLang="zh-CN" sz="2400" dirty="0"/>
                  <a:t> temperature effects</a:t>
                </a:r>
                <a:endParaRPr lang="en-US" altLang="zh-CN" sz="2400" dirty="0"/>
              </a:p>
              <a:p>
                <a:pPr marL="457200" indent="-457200">
                  <a:buAutoNum type="alphaLcParenBoth"/>
                </a:pPr>
                <a:endParaRPr lang="en-US" altLang="zh-CN" sz="2400" dirty="0"/>
              </a:p>
              <a:p>
                <a:pPr marL="457200" indent="-457200">
                  <a:buAutoNum type="alphaLcParenBoth"/>
                </a:pPr>
                <a:r>
                  <a:rPr lang="en-US" altLang="zh-CN" sz="2400" dirty="0"/>
                  <a:t> dimension effects</a:t>
                </a:r>
                <a:endParaRPr lang="en-US" altLang="zh-CN" sz="2400" dirty="0"/>
              </a:p>
              <a:p>
                <a:endParaRPr lang="en-US" altLang="zh-CN" sz="2400" dirty="0"/>
              </a:p>
            </p:txBody>
          </p:sp>
        </mc:Choice>
        <mc:Fallback>
          <p:sp>
            <p:nvSpPr>
              <p:cNvPr id="4" name="文本框 3"/>
              <p:cNvSpPr txBox="1">
                <a:spLocks noRot="1" noChangeAspect="1" noMove="1" noResize="1" noEditPoints="1" noAdjustHandles="1" noChangeArrowheads="1" noChangeShapeType="1" noTextEdit="1"/>
              </p:cNvSpPr>
              <p:nvPr/>
            </p:nvSpPr>
            <p:spPr>
              <a:xfrm>
                <a:off x="660400" y="1355272"/>
                <a:ext cx="8523514" cy="4015586"/>
              </a:xfrm>
              <a:prstGeom prst="rect">
                <a:avLst/>
              </a:prstGeom>
              <a:blipFill rotWithShape="1">
                <a:blip r:embed="rId1"/>
                <a:stretch>
                  <a:fillRect t="-5" r="6" b="1"/>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3.1 </a:t>
            </a:r>
            <a:r>
              <a:rPr lang="en-GB" altLang="zh-CN" sz="3200" dirty="0"/>
              <a:t>Numerical algorithm</a:t>
            </a:r>
            <a:r>
              <a:rPr lang="zh-CN" altLang="en-US" sz="3200" dirty="0"/>
              <a:t> </a:t>
            </a:r>
            <a:endParaRPr lang="zh-CN" altLang="en-US" sz="3200" dirty="0"/>
          </a:p>
        </p:txBody>
      </p:sp>
      <mc:AlternateContent xmlns:mc="http://schemas.openxmlformats.org/markup-compatibility/2006">
        <mc:Choice xmlns:a14="http://schemas.microsoft.com/office/drawing/2010/main" Requires="a14">
          <p:sp>
            <p:nvSpPr>
              <p:cNvPr id="4" name="文本框 3"/>
              <p:cNvSpPr txBox="1"/>
              <p:nvPr/>
            </p:nvSpPr>
            <p:spPr>
              <a:xfrm>
                <a:off x="660400" y="1208315"/>
                <a:ext cx="9486900" cy="361567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err="1"/>
                  <a:t>Ising</a:t>
                </a:r>
                <a:r>
                  <a:rPr lang="en-US" altLang="zh-CN" sz="2400" dirty="0"/>
                  <a:t> Model:</a:t>
                </a:r>
                <a:endParaRPr lang="en-US" altLang="zh-CN" sz="2400" dirty="0"/>
              </a:p>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𝐽</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Sub>
                        </m:e>
                      </m:nary>
                    </m:oMath>
                  </m:oMathPara>
                </a14:m>
                <a:endParaRPr lang="en-US" altLang="zh-CN" sz="2400" dirty="0"/>
              </a:p>
              <a:p>
                <a:pPr marL="342900" indent="-342900">
                  <a:buFont typeface="Wingdings" panose="05000000000000000000" pitchFamily="2" charset="2"/>
                  <a:buChar char="Ø"/>
                </a:pPr>
                <a:r>
                  <a:rPr lang="en-US" altLang="zh-CN" sz="2400" dirty="0"/>
                  <a:t>Vacancy mediated dynamics —— spin exchange dynamics</a:t>
                </a:r>
                <a:endParaRPr lang="en-US" altLang="zh-CN" sz="2400" dirty="0"/>
              </a:p>
              <a:p>
                <a:pPr marL="342900" indent="-342900">
                  <a:buFont typeface="Wingdings" panose="05000000000000000000" pitchFamily="2" charset="2"/>
                  <a:buChar char="Ø"/>
                </a:pPr>
                <a:endParaRPr lang="en-US" altLang="zh-CN" sz="2400" dirty="0"/>
              </a:p>
              <a:p>
                <a:pPr marL="342900" indent="-342900">
                  <a:buFont typeface="Wingdings" panose="05000000000000000000" pitchFamily="2" charset="2"/>
                  <a:buChar char="Ø"/>
                </a:pPr>
                <a:endParaRPr lang="en-US" altLang="zh-CN" sz="2400" dirty="0"/>
              </a:p>
              <a:p>
                <a:pPr marL="342900" indent="-342900">
                  <a:buFont typeface="Wingdings" panose="05000000000000000000" pitchFamily="2" charset="2"/>
                  <a:buChar char="Ø"/>
                </a:pPr>
                <a:r>
                  <a:rPr lang="en-US" altLang="zh-CN" sz="2400" dirty="0"/>
                  <a:t>Metropolis Algorithm</a:t>
                </a:r>
                <a:r>
                  <a:rPr lang="zh-CN" altLang="en-US" sz="2400" dirty="0"/>
                  <a:t>：</a:t>
                </a:r>
                <a:endParaRPr lang="en-US" altLang="zh-CN" sz="2400" dirty="0"/>
              </a:p>
              <a:p>
                <a:pPr marL="342900" indent="-342900">
                  <a:buFont typeface="Wingdings" panose="05000000000000000000" pitchFamily="2" charset="2"/>
                  <a:buChar char="Ø"/>
                </a:pPr>
                <a:endParaRPr lang="en-US" altLang="zh-CN" sz="2400" dirty="0"/>
              </a:p>
              <a:p>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660400" y="1208315"/>
                <a:ext cx="9486900" cy="3615670"/>
              </a:xfrm>
              <a:prstGeom prst="rect">
                <a:avLst/>
              </a:prstGeom>
              <a:blipFill rotWithShape="1">
                <a:blip r:embed="rId1"/>
                <a:stretch>
                  <a:fillRect t="-15" b="15"/>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3931806" y="4269470"/>
            <a:ext cx="3113421" cy="1109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2344057" cy="830997"/>
          </a:xfrm>
          <a:prstGeom prst="rect">
            <a:avLst/>
          </a:prstGeom>
          <a:noFill/>
        </p:spPr>
        <p:txBody>
          <a:bodyPr wrap="square" rtlCol="0">
            <a:spAutoFit/>
          </a:bodyPr>
          <a:lstStyle/>
          <a:p>
            <a:r>
              <a:rPr lang="en-US" altLang="zh-CN" sz="2400" dirty="0"/>
              <a:t>main function</a:t>
            </a:r>
            <a:r>
              <a:rPr lang="zh-CN" altLang="en-US" sz="2400" dirty="0"/>
              <a:t>：</a:t>
            </a:r>
            <a:endParaRPr lang="en-US" altLang="zh-CN" sz="2400" dirty="0"/>
          </a:p>
          <a:p>
            <a:endParaRPr lang="zh-CN" altLang="en-US" sz="2400" dirty="0"/>
          </a:p>
        </p:txBody>
      </p:sp>
      <p:pic>
        <p:nvPicPr>
          <p:cNvPr id="7" name="图片 6"/>
          <p:cNvPicPr>
            <a:picLocks noChangeAspect="1"/>
          </p:cNvPicPr>
          <p:nvPr/>
        </p:nvPicPr>
        <p:blipFill>
          <a:blip r:embed="rId1"/>
          <a:stretch>
            <a:fillRect/>
          </a:stretch>
        </p:blipFill>
        <p:spPr>
          <a:xfrm>
            <a:off x="673100" y="1496812"/>
            <a:ext cx="5551605" cy="5063480"/>
          </a:xfrm>
          <a:prstGeom prst="rect">
            <a:avLst/>
          </a:prstGeom>
        </p:spPr>
      </p:pic>
      <p:sp>
        <p:nvSpPr>
          <p:cNvPr id="6" name="文本框 5"/>
          <p:cNvSpPr txBox="1"/>
          <p:nvPr/>
        </p:nvSpPr>
        <p:spPr>
          <a:xfrm>
            <a:off x="6602505" y="1444198"/>
            <a:ext cx="5060576" cy="5078313"/>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t>createRandomLattice</a:t>
            </a:r>
            <a:r>
              <a:rPr lang="en-US" altLang="zh-CN" sz="2400" dirty="0"/>
              <a:t>()</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err="1"/>
              <a:t>getEnergy</a:t>
            </a:r>
            <a:r>
              <a:rPr lang="en-US" altLang="zh-CN" sz="2400" dirty="0"/>
              <a:t>()</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move()</a:t>
            </a:r>
            <a:endParaRPr lang="en-US" altLang="zh-CN" sz="2400" dirty="0"/>
          </a:p>
          <a:p>
            <a:pPr marL="800100" lvl="1" indent="-342900">
              <a:buFont typeface="Wingdings" panose="05000000000000000000" pitchFamily="2" charset="2"/>
              <a:buChar char="Ø"/>
            </a:pPr>
            <a:r>
              <a:rPr lang="en-US" altLang="zh-CN" sz="2000" dirty="0" err="1"/>
              <a:t>calculatePairCorrelation</a:t>
            </a:r>
            <a:r>
              <a:rPr lang="en-US" altLang="zh-CN" sz="2000" dirty="0"/>
              <a:t>()</a:t>
            </a:r>
            <a:endParaRPr lang="en-US" altLang="zh-CN" sz="2000" dirty="0"/>
          </a:p>
          <a:p>
            <a:pPr marL="800100" lvl="1" indent="-342900">
              <a:buFont typeface="Wingdings" panose="05000000000000000000" pitchFamily="2" charset="2"/>
              <a:buChar char="Ø"/>
            </a:pPr>
            <a:r>
              <a:rPr lang="en-US" altLang="zh-CN" sz="2000" dirty="0" err="1"/>
              <a:t>calculateLocalEnergy</a:t>
            </a:r>
            <a:r>
              <a:rPr lang="en-US" altLang="zh-CN" sz="2000" dirty="0"/>
              <a:t>()</a:t>
            </a:r>
            <a:endParaRPr lang="en-US" altLang="zh-CN" sz="2000" dirty="0"/>
          </a:p>
          <a:p>
            <a:pPr marL="800100" lvl="1" indent="-342900">
              <a:buFont typeface="Wingdings" panose="05000000000000000000" pitchFamily="2" charset="2"/>
              <a:buChar char="Ø"/>
            </a:pPr>
            <a:r>
              <a:rPr lang="en-US" altLang="zh-CN" sz="2000" dirty="0" err="1"/>
              <a:t>plotLattice</a:t>
            </a:r>
            <a:r>
              <a:rPr lang="en-US" altLang="zh-CN" sz="2000" dirty="0"/>
              <a:t>()</a:t>
            </a:r>
            <a:endParaRPr lang="en-US" altLang="zh-CN" sz="2000" dirty="0"/>
          </a:p>
          <a:p>
            <a:pPr marL="800100" lvl="1"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err="1"/>
              <a:t>plotCorrelation</a:t>
            </a:r>
            <a:r>
              <a:rPr lang="en-US" altLang="zh-CN" sz="2400" dirty="0"/>
              <a:t>()</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err="1"/>
              <a:t>plotRFromePairCorrelation</a:t>
            </a:r>
            <a:r>
              <a:rPr lang="en-US" altLang="zh-CN" sz="2400" dirty="0"/>
              <a:t>()</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err="1"/>
              <a:t>plotRFromEnergy</a:t>
            </a:r>
            <a:r>
              <a:rPr lang="en-US" altLang="zh-CN" sz="2400" dirty="0"/>
              <a:t>()</a:t>
            </a:r>
            <a:endParaRPr lang="en-US"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9486900" cy="1200329"/>
          </a:xfrm>
          <a:prstGeom prst="rect">
            <a:avLst/>
          </a:prstGeom>
          <a:noFill/>
        </p:spPr>
        <p:txBody>
          <a:bodyPr wrap="square" rtlCol="0">
            <a:spAutoFit/>
          </a:bodyPr>
          <a:lstStyle/>
          <a:p>
            <a:r>
              <a:rPr lang="en-US" altLang="zh-CN" sz="2400" dirty="0"/>
              <a:t>(a) random displacement</a:t>
            </a:r>
            <a:r>
              <a:rPr lang="zh-CN" altLang="en-US" sz="2400" dirty="0"/>
              <a:t>：</a:t>
            </a:r>
            <a:r>
              <a:rPr lang="en-US" altLang="zh-CN" sz="2400" dirty="0" err="1"/>
              <a:t>createRandomLattice</a:t>
            </a:r>
            <a:r>
              <a:rPr lang="en-US" altLang="zh-CN" sz="2400" dirty="0"/>
              <a:t>()</a:t>
            </a:r>
            <a:endParaRPr lang="en-US" altLang="zh-CN" sz="2400" dirty="0"/>
          </a:p>
          <a:p>
            <a:endParaRPr lang="en-US" altLang="zh-CN" sz="2400" dirty="0"/>
          </a:p>
          <a:p>
            <a:endParaRPr lang="zh-CN" altLang="en-US" sz="2400" dirty="0"/>
          </a:p>
        </p:txBody>
      </p:sp>
      <p:pic>
        <p:nvPicPr>
          <p:cNvPr id="8" name="图片 7"/>
          <p:cNvPicPr>
            <a:picLocks noChangeAspect="1"/>
          </p:cNvPicPr>
          <p:nvPr/>
        </p:nvPicPr>
        <p:blipFill>
          <a:blip r:embed="rId1"/>
          <a:stretch>
            <a:fillRect/>
          </a:stretch>
        </p:blipFill>
        <p:spPr>
          <a:xfrm>
            <a:off x="660400" y="1547613"/>
            <a:ext cx="8197052" cy="2470218"/>
          </a:xfrm>
          <a:prstGeom prst="rect">
            <a:avLst/>
          </a:prstGeom>
        </p:spPr>
      </p:pic>
      <p:pic>
        <p:nvPicPr>
          <p:cNvPr id="10" name="图片 9"/>
          <p:cNvPicPr>
            <a:picLocks noChangeAspect="1"/>
          </p:cNvPicPr>
          <p:nvPr/>
        </p:nvPicPr>
        <p:blipFill>
          <a:blip r:embed="rId2"/>
          <a:stretch>
            <a:fillRect/>
          </a:stretch>
        </p:blipFill>
        <p:spPr>
          <a:xfrm>
            <a:off x="660400" y="4017831"/>
            <a:ext cx="3496248" cy="2754005"/>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4424083" y="5025501"/>
                <a:ext cx="1313329" cy="7386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128</m:t>
                      </m:r>
                    </m:oMath>
                  </m:oMathPara>
                </a14:m>
                <a:endParaRPr lang="en-US" altLang="zh-CN" sz="2400" b="0" dirty="0"/>
              </a:p>
              <a:p>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4424083" y="5025501"/>
                <a:ext cx="1313329" cy="738664"/>
              </a:xfrm>
              <a:prstGeom prst="rect">
                <a:avLst/>
              </a:prstGeom>
              <a:blipFill rotWithShape="1">
                <a:blip r:embed="rId3"/>
                <a:stretch>
                  <a:fillRect l="-3" t="-15" r="14" b="37"/>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948690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move()</a:t>
            </a:r>
            <a:endParaRPr lang="en-US" altLang="zh-CN" sz="2400" dirty="0"/>
          </a:p>
        </p:txBody>
      </p:sp>
      <p:pic>
        <p:nvPicPr>
          <p:cNvPr id="9" name="图片 8"/>
          <p:cNvPicPr>
            <a:picLocks noChangeAspect="1"/>
          </p:cNvPicPr>
          <p:nvPr/>
        </p:nvPicPr>
        <p:blipFill>
          <a:blip r:embed="rId1"/>
          <a:stretch>
            <a:fillRect/>
          </a:stretch>
        </p:blipFill>
        <p:spPr>
          <a:xfrm>
            <a:off x="660400" y="1490365"/>
            <a:ext cx="5159083" cy="5283565"/>
          </a:xfrm>
          <a:prstGeom prst="rect">
            <a:avLst/>
          </a:prstGeom>
        </p:spPr>
      </p:pic>
      <p:pic>
        <p:nvPicPr>
          <p:cNvPr id="7" name="图片 6"/>
          <p:cNvPicPr>
            <a:picLocks noChangeAspect="1"/>
          </p:cNvPicPr>
          <p:nvPr/>
        </p:nvPicPr>
        <p:blipFill>
          <a:blip r:embed="rId2"/>
          <a:stretch>
            <a:fillRect/>
          </a:stretch>
        </p:blipFill>
        <p:spPr>
          <a:xfrm>
            <a:off x="6089649" y="1490365"/>
            <a:ext cx="5556217" cy="5283564"/>
          </a:xfrm>
          <a:prstGeom prst="rect">
            <a:avLst/>
          </a:prstGeom>
        </p:spPr>
      </p:pic>
      <p:sp>
        <p:nvSpPr>
          <p:cNvPr id="10" name="文本框 9"/>
          <p:cNvSpPr txBox="1"/>
          <p:nvPr/>
        </p:nvSpPr>
        <p:spPr>
          <a:xfrm>
            <a:off x="3382789" y="4046674"/>
            <a:ext cx="2873189" cy="400110"/>
          </a:xfrm>
          <a:prstGeom prst="rect">
            <a:avLst/>
          </a:prstGeom>
          <a:noFill/>
        </p:spPr>
        <p:txBody>
          <a:bodyPr wrap="square">
            <a:spAutoFit/>
          </a:bodyPr>
          <a:lstStyle/>
          <a:p>
            <a:r>
              <a:rPr lang="en-US" altLang="zh-CN" sz="2000" dirty="0">
                <a:solidFill>
                  <a:srgbClr val="FF0000"/>
                </a:solidFill>
              </a:rPr>
              <a:t>Metropolis Algorithm</a:t>
            </a:r>
            <a:endParaRPr lang="en-US" altLang="zh-CN" sz="2000" dirty="0">
              <a:solidFill>
                <a:srgbClr val="FF0000"/>
              </a:solidFill>
            </a:endParaRPr>
          </a:p>
        </p:txBody>
      </p:sp>
      <p:sp>
        <p:nvSpPr>
          <p:cNvPr id="12" name="文本框 11"/>
          <p:cNvSpPr txBox="1"/>
          <p:nvPr/>
        </p:nvSpPr>
        <p:spPr>
          <a:xfrm>
            <a:off x="8978367" y="4132147"/>
            <a:ext cx="3058580" cy="1323439"/>
          </a:xfrm>
          <a:prstGeom prst="rect">
            <a:avLst/>
          </a:prstGeom>
          <a:noFill/>
        </p:spPr>
        <p:txBody>
          <a:bodyPr wrap="square">
            <a:spAutoFit/>
          </a:bodyPr>
          <a:lstStyle/>
          <a:p>
            <a:r>
              <a:rPr lang="en-US" altLang="zh-CN" sz="2000" dirty="0" err="1">
                <a:solidFill>
                  <a:srgbClr val="FF0000"/>
                </a:solidFill>
              </a:rPr>
              <a:t>getframe</a:t>
            </a:r>
            <a:r>
              <a:rPr lang="en-US" altLang="zh-CN" sz="2000" dirty="0">
                <a:solidFill>
                  <a:srgbClr val="FF0000"/>
                </a:solidFill>
              </a:rPr>
              <a:t>()</a:t>
            </a:r>
            <a:endParaRPr lang="en-US" altLang="zh-CN" sz="2000" dirty="0">
              <a:solidFill>
                <a:srgbClr val="FF0000"/>
              </a:solidFill>
            </a:endParaRPr>
          </a:p>
          <a:p>
            <a:endParaRPr lang="en-US" altLang="zh-CN" sz="2000" dirty="0">
              <a:solidFill>
                <a:srgbClr val="FF0000"/>
              </a:solidFill>
            </a:endParaRPr>
          </a:p>
          <a:p>
            <a:r>
              <a:rPr lang="en-US" altLang="zh-CN" sz="2000" dirty="0">
                <a:solidFill>
                  <a:srgbClr val="FF0000"/>
                </a:solidFill>
              </a:rPr>
              <a:t>frame2im() &amp; </a:t>
            </a:r>
            <a:r>
              <a:rPr lang="en-US" altLang="zh-CN" sz="2000" dirty="0" err="1">
                <a:solidFill>
                  <a:srgbClr val="FF0000"/>
                </a:solidFill>
              </a:rPr>
              <a:t>imwrite</a:t>
            </a:r>
            <a:r>
              <a:rPr lang="en-US" altLang="zh-CN" sz="2000" dirty="0">
                <a:solidFill>
                  <a:srgbClr val="FF0000"/>
                </a:solidFill>
              </a:rPr>
              <a:t>()</a:t>
            </a:r>
            <a:endParaRPr lang="en-US" altLang="zh-CN" sz="2000" dirty="0">
              <a:solidFill>
                <a:srgbClr val="FF0000"/>
              </a:solidFill>
            </a:endParaRPr>
          </a:p>
          <a:p>
            <a:endParaRPr lang="en-US" altLang="zh-CN" sz="20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F65B630-C7FF-41C0-9923-C5E5E29EED81}" type="slidenum">
              <a:rPr lang="en-GB" smtClean="0"/>
            </a:fld>
            <a:endParaRPr lang="en-GB"/>
          </a:p>
        </p:txBody>
      </p:sp>
      <p:sp>
        <p:nvSpPr>
          <p:cNvPr id="3" name="标题 2"/>
          <p:cNvSpPr>
            <a:spLocks noGrp="1"/>
          </p:cNvSpPr>
          <p:nvPr>
            <p:ph type="title"/>
          </p:nvPr>
        </p:nvSpPr>
        <p:spPr/>
        <p:txBody>
          <a:bodyPr>
            <a:normAutofit/>
          </a:bodyPr>
          <a:lstStyle/>
          <a:p>
            <a:r>
              <a:rPr lang="en-US" altLang="zh-CN" sz="3200" dirty="0"/>
              <a:t>3.2 </a:t>
            </a:r>
            <a:r>
              <a:rPr lang="en-GB" altLang="zh-CN" sz="3200" dirty="0"/>
              <a:t>Algorithm</a:t>
            </a:r>
            <a:r>
              <a:rPr lang="zh-CN" altLang="en-US" sz="3200" dirty="0"/>
              <a:t> </a:t>
            </a:r>
            <a:r>
              <a:rPr lang="en-US" altLang="zh-CN" sz="3200" dirty="0"/>
              <a:t>Code</a:t>
            </a:r>
            <a:endParaRPr lang="zh-CN" altLang="en-US" sz="3200" dirty="0"/>
          </a:p>
        </p:txBody>
      </p:sp>
      <p:sp>
        <p:nvSpPr>
          <p:cNvPr id="4" name="文本框 3"/>
          <p:cNvSpPr txBox="1"/>
          <p:nvPr/>
        </p:nvSpPr>
        <p:spPr>
          <a:xfrm>
            <a:off x="660400" y="1028700"/>
            <a:ext cx="948690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move()</a:t>
            </a:r>
            <a:endParaRPr lang="en-US" altLang="zh-CN" sz="24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9264" y="1516343"/>
            <a:ext cx="6851276" cy="5138457"/>
          </a:xfrm>
          <a:prstGeom prst="rect">
            <a:avLst/>
          </a:prstGeom>
        </p:spPr>
      </p:pic>
    </p:spTree>
  </p:cSld>
  <p:clrMapOvr>
    <a:masterClrMapping/>
  </p:clrMapOvr>
</p:sld>
</file>

<file path=ppt/tags/tag1.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d8492f18-66c4-4362-b04e-33f4a769c969"/>
  <p:tag name="COMMONDATA" val="eyJoZGlkIjoiOTZiMjk0ZmE1ZDdhOGQxOTg1MGQzM2Y2ZDIyNDFkNTkifQ=="/>
</p:tagLst>
</file>

<file path=ppt/theme/theme1.xml><?xml version="1.0" encoding="utf-8"?>
<a:theme xmlns:a="http://schemas.openxmlformats.org/drawingml/2006/main" name="Designed by iSlide">
  <a:themeElements>
    <a:clrScheme name="iSlide VI标准">
      <a:dk1>
        <a:srgbClr val="2F2F2F"/>
      </a:dk1>
      <a:lt1>
        <a:srgbClr val="FFFFFF"/>
      </a:lt1>
      <a:dk2>
        <a:srgbClr val="778495"/>
      </a:dk2>
      <a:lt2>
        <a:srgbClr val="F0F0F0"/>
      </a:lt2>
      <a:accent1>
        <a:srgbClr val="9C0606"/>
      </a:accent1>
      <a:accent2>
        <a:srgbClr val="CD1C1C"/>
      </a:accent2>
      <a:accent3>
        <a:srgbClr val="F02F2F"/>
      </a:accent3>
      <a:accent4>
        <a:srgbClr val="FB5959"/>
      </a:accent4>
      <a:accent5>
        <a:srgbClr val="FF9090"/>
      </a:accent5>
      <a:accent6>
        <a:srgbClr val="FFC4C4"/>
      </a:accent6>
      <a:hlink>
        <a:srgbClr val="9C0606"/>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9C0606"/>
    </a:accent1>
    <a:accent2>
      <a:srgbClr val="CD1C1C"/>
    </a:accent2>
    <a:accent3>
      <a:srgbClr val="F02F2F"/>
    </a:accent3>
    <a:accent4>
      <a:srgbClr val="FB5959"/>
    </a:accent4>
    <a:accent5>
      <a:srgbClr val="FF9090"/>
    </a:accent5>
    <a:accent6>
      <a:srgbClr val="FFC4C4"/>
    </a:accent6>
    <a:hlink>
      <a:srgbClr val="9C0606"/>
    </a:hlink>
    <a:folHlink>
      <a:srgbClr val="979797"/>
    </a:folHlink>
  </a:clrScheme>
</a:themeOverride>
</file>

<file path=ppt/theme/themeOverride2.xml><?xml version="1.0" encoding="utf-8"?>
<a:themeOverride xmlns:a="http://schemas.openxmlformats.org/drawingml/2006/main">
  <a:clrScheme name="iSlide VI标准">
    <a:dk1>
      <a:srgbClr val="2F2F2F"/>
    </a:dk1>
    <a:lt1>
      <a:srgbClr val="FFFFFF"/>
    </a:lt1>
    <a:dk2>
      <a:srgbClr val="778495"/>
    </a:dk2>
    <a:lt2>
      <a:srgbClr val="F0F0F0"/>
    </a:lt2>
    <a:accent1>
      <a:srgbClr val="9C0606"/>
    </a:accent1>
    <a:accent2>
      <a:srgbClr val="CD1C1C"/>
    </a:accent2>
    <a:accent3>
      <a:srgbClr val="F02F2F"/>
    </a:accent3>
    <a:accent4>
      <a:srgbClr val="FB5959"/>
    </a:accent4>
    <a:accent5>
      <a:srgbClr val="FF9090"/>
    </a:accent5>
    <a:accent6>
      <a:srgbClr val="FFC4C4"/>
    </a:accent6>
    <a:hlink>
      <a:srgbClr val="9C0606"/>
    </a:hlink>
    <a:folHlink>
      <a:srgbClr val="979797"/>
    </a:folHlink>
  </a:clrScheme>
</a:themeOverride>
</file>

<file path=ppt/theme/themeOverride3.xml><?xml version="1.0" encoding="utf-8"?>
<a:themeOverride xmlns:a="http://schemas.openxmlformats.org/drawingml/2006/main">
  <a:clrScheme name="iSlide VI标准">
    <a:dk1>
      <a:srgbClr val="2F2F2F"/>
    </a:dk1>
    <a:lt1>
      <a:srgbClr val="FFFFFF"/>
    </a:lt1>
    <a:dk2>
      <a:srgbClr val="778495"/>
    </a:dk2>
    <a:lt2>
      <a:srgbClr val="F0F0F0"/>
    </a:lt2>
    <a:accent1>
      <a:srgbClr val="9C0606"/>
    </a:accent1>
    <a:accent2>
      <a:srgbClr val="CD1C1C"/>
    </a:accent2>
    <a:accent3>
      <a:srgbClr val="F02F2F"/>
    </a:accent3>
    <a:accent4>
      <a:srgbClr val="FB5959"/>
    </a:accent4>
    <a:accent5>
      <a:srgbClr val="FF9090"/>
    </a:accent5>
    <a:accent6>
      <a:srgbClr val="FFC4C4"/>
    </a:accent6>
    <a:hlink>
      <a:srgbClr val="9C0606"/>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Mu</Template>
  <TotalTime>0</TotalTime>
  <Words>3058</Words>
  <Application>WPS 演示</Application>
  <PresentationFormat>宽屏</PresentationFormat>
  <Paragraphs>246</Paragraphs>
  <Slides>19</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Calibri</vt:lpstr>
      <vt:lpstr>Times New Roman</vt:lpstr>
      <vt:lpstr>华文隶书</vt:lpstr>
      <vt:lpstr>Cambria Math</vt:lpstr>
      <vt:lpstr>Open Sans</vt:lpstr>
      <vt:lpstr>微软雅黑</vt:lpstr>
      <vt:lpstr>Arial Unicode MS</vt:lpstr>
      <vt:lpstr>等线</vt:lpstr>
      <vt:lpstr>Designed by iSlide</vt:lpstr>
      <vt:lpstr>Project 15.45 Vacancy mediated dynamics in binary alloys</vt:lpstr>
      <vt:lpstr>PowerPoint 演示文稿</vt:lpstr>
      <vt:lpstr>1. Introduction</vt:lpstr>
      <vt:lpstr>2. Problems</vt:lpstr>
      <vt:lpstr>3.1 Numerical algorithm </vt:lpstr>
      <vt:lpstr>3.2 Algorithm Code</vt:lpstr>
      <vt:lpstr>3.2 Algorithm Code</vt:lpstr>
      <vt:lpstr>3.2 Algorithm Code</vt:lpstr>
      <vt:lpstr>3.2 Algorithm Code</vt:lpstr>
      <vt:lpstr>3.2 Algorithm Code</vt:lpstr>
      <vt:lpstr>3.2 Algorithm Code</vt:lpstr>
      <vt:lpstr>4. Results and Discussion</vt:lpstr>
      <vt:lpstr>4. Results and Discussion</vt:lpstr>
      <vt:lpstr>4. Results and Discussion</vt:lpstr>
      <vt:lpstr>4. Results and Discussion</vt:lpstr>
      <vt:lpstr>4. Results and Discussion</vt:lpstr>
      <vt:lpstr>5. Conclusion and Outloook</vt:lpstr>
      <vt:lpstr>Reference：</vt:lpstr>
      <vt:lpstr>PowerPoint 演示文稿</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c:creator>
  <cp:lastModifiedBy>田鑫涛</cp:lastModifiedBy>
  <cp:revision>6</cp:revision>
  <cp:lastPrinted>2022-03-13T16:00:00Z</cp:lastPrinted>
  <dcterms:created xsi:type="dcterms:W3CDTF">2022-03-13T16:00:00Z</dcterms:created>
  <dcterms:modified xsi:type="dcterms:W3CDTF">2025-01-05T03:05:45Z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d8492f18-66c4-4362-b04e-33f4a769c969</vt:lpwstr>
  </property>
  <property fmtid="{D5CDD505-2E9C-101B-9397-08002B2CF9AE}" pid="3" name="ICV">
    <vt:lpwstr>0303AF88C4D4414981BB838592D96F26_12</vt:lpwstr>
  </property>
  <property fmtid="{D5CDD505-2E9C-101B-9397-08002B2CF9AE}" pid="4" name="KSOProductBuildVer">
    <vt:lpwstr>2052-12.1.0.18276</vt:lpwstr>
  </property>
</Properties>
</file>